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NIS-2 verlangt von vielen mittelständischen Unternehmen Maßnahmen, Nachweise und Meldewege. In Österreich ist das Netz- und Informationssystemsicherheitsgesetz, kurz NISG, die nationale Umsetzung dieser Vorgaben. Der NIS2-Manager von TSMONDO unterstützt Sie bei der Umsetzung des NISG, lokal auf Ihrem Rechner, in einer einzigen Anwendung.</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Der NIS2-Manager ist eine Anwendung für die Umsetzung und den Nachweis der NIS-2-Pflichten. Die Anwendung selbst läuft lokal auf Ihrem Rechner, ohne Server und ohne Kundenkonto. Mitgeliefert sind 161 Anforderungen, 32 Register und über 80 Dokumentvorlagen. Was Sie hier sehen, ist die Übersicht: der aktuelle Stand der Umsetzung, jederzeit abrufbar.</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 Anfang stehen die Stammdaten. Organisation, Ansprechpartner, Geltungsbereich und Kontaktdaten werden einmal erfasst. Diese Angaben erscheinen im Kopf der Anwendung, in jedem Bericht und in jeder Dokumentvorlage, deren Platzhalter damit automatisch gefüllt werden. Ein eigenes Logo lässt sich hinterlegen. Ob Ihr Unternehmen als wesentliche oder als wichtige Einrichtung gilt, klärt der geführte Projektplan gleich im ersten Schritt.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Wer nicht weiß, wo er anfangen soll, folgt dem Projektplan. Er führt in 9 Phasen von Governance und Geltungsbereich über Inventar, Risikomanagement und Maßnahmen bis zu Nachweis und kontinuierlicher Verbesserung. Jeder Schritt springt genau dorthin, wo er zu erledigen ist, und meldet seinen Status an den Plan zurück.</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 Übersicht verdichtet den Stand: Erfüllungsgrad, Bearbeitungsstand und eine Ampel für die Zertifizierungsreife. Daneben stehen die offenen Restrisiken aus dem Risikoregister, die anstehenden Fristen und Ihre eigenen Kennzahlen. Darunter zeigen Kacheln den Umsetzungsstand je Norm, unter anderem ISO 27001, ISO 22301 und Artikel 32 der Datenschutz-Grundverordnung.</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Der Katalog enthält 161 Einzelanforderungen aus der Durchführungsverordnung EU 2024/2690, jede mit ihrem Bezug zu Artikel 21 der NIS-2-Richtlinie. Je Anforderung setzen Sie einen Status, tragen einen Kommentar ein und hinterlegen den Nachweis. Zu jeder Anforderung schlägt die Anwendung passende Nachweise und Dokumente vor, die sich direkt öffnen lassen. Über einen Umschalter lässt sich derselbe Stand nach einem anderen Norm-Profil ansehen.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Der Dokumentenbereich enthält über 80 Vorlagen: Leitlinien, Richtlinien, Merkblätter, Checklisten, Konzepte, Verfahren und Playbooks, nach Kategorien sortiert. Zu jeder Vorlage gehört ein vollständig ausgefülltes Beispiel, an dem Sie sehen, wie das fertige Dokument aussieht. Jede Vorlage nennt ihren Normbezug, also die Stelle, die sie belegt.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Mit einem Klick übernehmen Sie eine Vorlage in Ihr System. Dabei werden die Platzhalter aus den Stammdaten gefüllt. Die Arbeitskopie bearbeiten Sie im eingebauten Editor und geben sie als Word-Datei oder als PDF aus. Auf Wunsch übernehmen Sie alle Dokumente in einem einzigen Durchgang.</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32 Register bilden die Nachweisführung ab. Im Register-Bereich stehen davon 27: Rollenmatrix, Inventar der Systeme und der Software, Prozesse, kritische Informationen, Vorfälle, Schulungen und Kennzahlen. Risiken und Lieferanten haben jeweils einen eigenen Bereich, weil dort mehr als eine Tabelle dazugehört. Jede Tabelle ist direkt in der Ansicht bearbeitbar und lässt sich als CSV-Datei ausgeben und wieder einlesen. Beispielzeilen zeigen, was in jede Spalte gehört.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Risikoregister und Behandlungsplan liegen im Risikobereich zusammen. Sie bewerten jedes Risiko nach Eintrittswahrscheinlichkeit und Auswirkung in drei Stufen, die Matrix zeigt die Verteilung. Zu jedem Risiko planen Sie Maßnahmen mit Verantwortlichen und Terminen und verknüpfen sie mit den zugehörigen Dokumenten und Registern. Akzeptierte Restrisiken werden dokumentiert.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 Business-Impact-Analyse übernimmt die Prozesse aus dem Prozessverzeichnis. Von dort kommt auch die maximal tolerierbare Ausfallzeit; je Prozess ergänzen Sie Wiederanlaufzeit und den noch tragbaren Datenverlust und benennen die dafür benötigten Ressourcen. Daraus leitet die Anwendung eine Wiederanlauf-Reihenfolge ab: zentrale Prozesse zuerst, danach nach der kürzesten Wiederanlaufzeit.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Der Notfallbereich ist für den Ernstfall gebaut. Er zeigt Sofortmaßnahmen, die Wiederanlauf-Reihenfolge, Ihre eigenen Notfallkontakte und die für Österreich zuständigen Stellen: das Bundesamt für Cybersicherheit als Cybersicherheitsbehörde und das nationale Computer-Notfallteam CERT.at, an das die Meldungen gehen. Die Meldekaskade nach NIS-2 und NISG steht sichtbar darüber: 24 Stunden Frühwarnung, 72 Stunden Meldung, ein Monat Abschlussbericht. Daneben die Frist der Datenschutz-Aufsicht von 72 Stunden. Ein Assistent bereitet die Meldung an die zuständige Meldestelle vor, wahlweise mit Bezug zu einem erfassten Vorfall.</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Fristen sammelt die Anwendung selbstständig aus allen Registern: Prüftermine, Fälligkeiten, Gültigkeiten und Turnusangaben. Überfällige Termine und alles, was in den nächsten dreißig Tagen fällig wird, stehen oben. Ein Klick springt in das zugehörige Register. Alle Fristen lassen sich als Kalenderdatei ausgeben, mit einer Erinnerung sieben Tage vorher.</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 Lieferkette ist eine eigene Pflicht aus NIS-2. Im Lieferantenbereich führen Sie Ihre Dienstleister und arbeiten je Lieferant einen strukturierten Fragebogen ab: Managementsystem, Risikoanalyse, Zugriffsschutz, Notfallvorsorge und Meldewege. Die Fragen sind unterschiedlich gewichtet, daraus entsteht ein Punktwert, der sichtbar macht, wo genauer hingesehen werden muss.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Nicht jeder Lieferant arbeitet in Ihrem Programm mit. Ein Knopf erzeugt darum ein ausfüllbares PDF: Auftraggeber, Lieferant und Ausfüllanleitung im Kopf, darunter 37 Fragen entlang der 10 Maßnahmenbereiche aus Artikel 21. Der Lieferant kreuzt Ja, Nein oder nicht zutreffend an, speichert die Datei und schickt sie zurück. Erzeugt wird sie im Programm selbst, ohne Server.</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Kommt die ausgefüllte Datei zurück, liest das Programm sie ein. Es erkennt den Lieferanten an der Kennung im Dokument, wertet die Antworten aus und rechnet den gewichteten Punktwert: 75 von hundert, Ampel gelb. Darunter steht die Erfüllung je Maßnahmenbereich, daneben die kritischen Befunde. Der Verlauf hält jede Bewertung mit Datum fest, so wird die Veränderung gegenüber der letzten Erhebung sichtbar.</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Aus dem Projektplan entstehen Vorgänge mit Start, Ende und Verantwortlichem. Der Aufgabenbereich zeigt sie als Kanban-Tafel und als Balkenplan über die Zeit. Überfällige Vorgänge sind markiert, der Fortschritt wird in Prozent geführt, und die Verantwortlichen kommen aus Ihrer Rollenmatrix, also aus den Daten, die Sie ohnehin pflegen. Je Verantwortlichem lässt sich die Liste als Kalender, Mailentwurf oder PDF ausgeben.</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 Leitung muss geschult sein und das nachweisen können. Der Schulungsbereich enthält eine vollständige Schulungsreihe aus 12 Modulen, vom Geltungsbereich und den Leitungspflichten über Risikomanagement bis zu Meldepflicht und Lieferkette. Zu jedem Modul gehören Checkpunkte für die Geschäftsführung, die zugehörigen Nachweise laufen in die Schulungsregister.</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 Berichte stehen bereit. Der Compliance-Report zeigt den Umsetzungsstand, die Anwendbarkeitserklärung begründet jede einzelne Anforderung, und der Bericht für die Geschäftsführung verdichtet Erfüllungsgrad, Restrisiken, Fristen und Vorfälle auf wenige Seiten. Dazu kommen Konformitätsberichte zu ISO 27001, zu ISO 22301 und zu Artikel 32 der Datenschutz-Grundverordnung, als kuratierte Zuordnung, die fachlich zu prüfen ist. Jeder Bericht lässt sich als PDF drucken.</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Der KI-Assistent ist eine Entwurfshilfe. Er läuft wahlweise mit einem lokalen Sprachmodell auf Ihrem Rechner oder über einen europäischen Anbieter, der Schlüssel bleibt dabei lokal gespeichert. Er kennt den aktuellen Stand der Anwendung und erstellt daraus eine Standortbestimmung mit priorisierten nächsten Schritten. Im Notfallbereich entwirft er auf Wunsch eine Meldung. Jeder Text bleibt ein Entwurf und wird fachlich geprüft.</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Ihre Daten bleiben auf Ihrem Rechner. Sicherungen lassen sich verschlüsselt ablegen, ein Änderungsprotokoll hält fest, wer wann was geändert hat, und in der Desktop-Fassung arbeiten mehrere Personen über einen gemeinsamen Datenordner am selben Stand. Hilfe, Schnellstart und rechtliche Hinweise sind ebenfalls eingebaut.</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Der NIS2-Manager macht aus einer gesetzlichen Pflicht einen dokumentierten und prüfbaren Stand. Kontakt und weitere Informationen über Tsmondo.eu.</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7.png"/><Relationship Id="rId4" Type="http://schemas.openxmlformats.org/officeDocument/2006/relationships/image" Target="../media/image5.png"/><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8.png"/><Relationship Id="rId4" Type="http://schemas.openxmlformats.org/officeDocument/2006/relationships/image" Target="../media/image5.png"/><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9.png"/><Relationship Id="rId4" Type="http://schemas.openxmlformats.org/officeDocument/2006/relationships/image" Target="../media/image5.png"/><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0.png"/><Relationship Id="rId4" Type="http://schemas.openxmlformats.org/officeDocument/2006/relationships/image" Target="../media/image5.png"/><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1.png"/><Relationship Id="rId4" Type="http://schemas.openxmlformats.org/officeDocument/2006/relationships/image" Target="../media/image5.png"/><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3.png"/><Relationship Id="rId4" Type="http://schemas.openxmlformats.org/officeDocument/2006/relationships/image" Target="../media/image5.png"/><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4.png"/><Relationship Id="rId4" Type="http://schemas.openxmlformats.org/officeDocument/2006/relationships/image" Target="../media/image5.png"/><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5.png"/><Relationship Id="rId4" Type="http://schemas.openxmlformats.org/officeDocument/2006/relationships/image" Target="../media/image5.png"/><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6.png"/><Relationship Id="rId4" Type="http://schemas.openxmlformats.org/officeDocument/2006/relationships/image" Target="../media/image5.png"/><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7.png"/><Relationship Id="rId4" Type="http://schemas.openxmlformats.org/officeDocument/2006/relationships/image" Target="../media/image5.png"/><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8.png"/><Relationship Id="rId4" Type="http://schemas.openxmlformats.org/officeDocument/2006/relationships/image" Target="../media/image5.png"/><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9.png"/><Relationship Id="rId4" Type="http://schemas.openxmlformats.org/officeDocument/2006/relationships/image" Target="../media/image5.png"/><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20.png"/><Relationship Id="rId4" Type="http://schemas.openxmlformats.org/officeDocument/2006/relationships/image" Target="../media/image5.png"/><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21.png"/><Relationship Id="rId4" Type="http://schemas.openxmlformats.org/officeDocument/2006/relationships/image" Target="../media/image5.png"/><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22.png"/><Relationship Id="rId4" Type="http://schemas.openxmlformats.org/officeDocument/2006/relationships/image" Target="../media/image5.png"/><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23.png"/><Relationship Id="rId4" Type="http://schemas.openxmlformats.org/officeDocument/2006/relationships/image" Target="../media/image5.png"/><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24.png"/><Relationship Id="rId4" Type="http://schemas.openxmlformats.org/officeDocument/2006/relationships/image" Target="../media/image5.png"/><Relationship Id="rId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 Id="rId3" Type="http://schemas.openxmlformats.org/officeDocument/2006/relationships/image" Target="../media/image2.png"/><Relationship Id="rId4" Type="http://schemas.openxmlformats.org/officeDocument/2006/relationships/notesSlide" Target="../notesSlides/notesSlide2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titel.png"/>
          <p:cNvPicPr>
            <a:picLocks noChangeAspect="1"/>
          </p:cNvPicPr>
          <p:nvPr/>
        </p:nvPicPr>
        <p:blipFill>
          <a:blip r:embed="rId2"/>
          <a:stretch>
            <a:fillRect/>
          </a:stretch>
        </p:blipFill>
        <p:spPr>
          <a:xfrm>
            <a:off x="0" y="0"/>
            <a:ext cx="12192000" cy="6858000"/>
          </a:xfrm>
          <a:prstGeom prst="rect">
            <a:avLst/>
          </a:prstGeom>
        </p:spPr>
      </p:pic>
      <p:pic>
        <p:nvPicPr>
          <p:cNvPr id="3" name="Picture 2" descr="tsmondo-logo-knockout.png"/>
          <p:cNvPicPr>
            <a:picLocks noChangeAspect="1"/>
          </p:cNvPicPr>
          <p:nvPr/>
        </p:nvPicPr>
        <p:blipFill>
          <a:blip r:embed="rId3"/>
          <a:stretch>
            <a:fillRect/>
          </a:stretch>
        </p:blipFill>
        <p:spPr>
          <a:xfrm>
            <a:off x="952500" y="609600"/>
            <a:ext cx="2286000" cy="393700"/>
          </a:xfrm>
          <a:prstGeom prst="rect">
            <a:avLst/>
          </a:prstGeom>
        </p:spPr>
      </p:pic>
      <p:sp>
        <p:nvSpPr>
          <p:cNvPr id="4" name="TextBox 3"/>
          <p:cNvSpPr txBox="1"/>
          <p:nvPr/>
        </p:nvSpPr>
        <p:spPr>
          <a:xfrm>
            <a:off x="952500" y="2679700"/>
            <a:ext cx="10287000" cy="381000"/>
          </a:xfrm>
          <a:prstGeom prst="rect">
            <a:avLst/>
          </a:prstGeom>
          <a:noFill/>
        </p:spPr>
        <p:txBody>
          <a:bodyPr wrap="square" lIns="0" rIns="0" tIns="0" bIns="0">
            <a:spAutoFit/>
          </a:bodyPr>
          <a:lstStyle/>
          <a:p>
            <a:pPr algn="l">
              <a:lnSpc>
                <a:spcPct val="116000"/>
              </a:lnSpc>
            </a:pPr>
            <a:r>
              <a:rPr b="0" sz="1300" spc="600">
                <a:solidFill>
                  <a:srgbClr val="46B894"/>
                </a:solidFill>
                <a:latin typeface="IBM Plex Mono"/>
              </a:rPr>
              <a:t>PRODUKT-WALKTHROUGH · FASSUNG ÖSTERREICH</a:t>
            </a:r>
          </a:p>
        </p:txBody>
      </p:sp>
      <p:sp>
        <p:nvSpPr>
          <p:cNvPr id="5" name="TextBox 4"/>
          <p:cNvSpPr txBox="1"/>
          <p:nvPr/>
        </p:nvSpPr>
        <p:spPr>
          <a:xfrm>
            <a:off x="927100" y="2959100"/>
            <a:ext cx="10287000" cy="1651000"/>
          </a:xfrm>
          <a:prstGeom prst="rect">
            <a:avLst/>
          </a:prstGeom>
          <a:noFill/>
        </p:spPr>
        <p:txBody>
          <a:bodyPr wrap="square" lIns="0" rIns="0" tIns="0" bIns="0">
            <a:spAutoFit/>
          </a:bodyPr>
          <a:lstStyle/>
          <a:p>
            <a:pPr algn="l">
              <a:lnSpc>
                <a:spcPct val="116000"/>
              </a:lnSpc>
            </a:pPr>
            <a:r>
              <a:rPr b="1" sz="10000">
                <a:solidFill>
                  <a:srgbClr val="F4F6F7"/>
                </a:solidFill>
                <a:latin typeface="Space Grotesk"/>
              </a:rPr>
              <a:t>NIS2-Manager</a:t>
            </a:r>
          </a:p>
        </p:txBody>
      </p:sp>
      <p:sp>
        <p:nvSpPr>
          <p:cNvPr id="6" name="TextBox 5"/>
          <p:cNvSpPr txBox="1"/>
          <p:nvPr/>
        </p:nvSpPr>
        <p:spPr>
          <a:xfrm>
            <a:off x="952500" y="4775200"/>
            <a:ext cx="10287000" cy="571500"/>
          </a:xfrm>
          <a:prstGeom prst="rect">
            <a:avLst/>
          </a:prstGeom>
          <a:noFill/>
        </p:spPr>
        <p:txBody>
          <a:bodyPr wrap="square" lIns="0" rIns="0" tIns="0" bIns="0">
            <a:spAutoFit/>
          </a:bodyPr>
          <a:lstStyle/>
          <a:p>
            <a:pPr algn="l">
              <a:lnSpc>
                <a:spcPct val="116000"/>
              </a:lnSpc>
            </a:pPr>
            <a:r>
              <a:rPr b="0" sz="2000">
                <a:solidFill>
                  <a:srgbClr val="E9EDEF"/>
                </a:solidFill>
                <a:latin typeface="Space Grotesk"/>
              </a:rPr>
              <a:t>NIS-2 und NISG umsetzen, dokumentieren und nachweisen — in einer Anwendung</a:t>
            </a:r>
          </a:p>
        </p:txBody>
      </p:sp>
      <p:sp>
        <p:nvSpPr>
          <p:cNvPr id="7" name="Rectangle 6"/>
          <p:cNvSpPr/>
          <p:nvPr/>
        </p:nvSpPr>
        <p:spPr>
          <a:xfrm>
            <a:off x="952500" y="5410200"/>
            <a:ext cx="698500" cy="31750"/>
          </a:xfrm>
          <a:prstGeom prst="rect">
            <a:avLst/>
          </a:prstGeom>
          <a:solidFill>
            <a:srgbClr val="1F9E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52500" y="5537200"/>
            <a:ext cx="10287000" cy="381000"/>
          </a:xfrm>
          <a:prstGeom prst="rect">
            <a:avLst/>
          </a:prstGeom>
          <a:noFill/>
        </p:spPr>
        <p:txBody>
          <a:bodyPr wrap="square" lIns="0" rIns="0" tIns="0" bIns="0">
            <a:spAutoFit/>
          </a:bodyPr>
          <a:lstStyle/>
          <a:p>
            <a:pPr algn="l">
              <a:lnSpc>
                <a:spcPct val="116000"/>
              </a:lnSpc>
            </a:pPr>
            <a:r>
              <a:rPr b="0" sz="1400">
                <a:solidFill>
                  <a:srgbClr val="B4C0C5"/>
                </a:solidFill>
                <a:latin typeface="IBM Plex Sans"/>
              </a:rPr>
              <a:t>TSMONDO · Fassung Österreich</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01_einstieg_at.png"/>
          <p:cNvPicPr>
            <a:picLocks noChangeAspect="1"/>
          </p:cNvPicPr>
          <p:nvPr/>
        </p:nvPicPr>
        <p:blipFill>
          <a:blip r:embed="rId3"/>
          <a:stretch>
            <a:fillRect/>
          </a:stretch>
        </p:blipFill>
        <p:spPr>
          <a:xfrm>
            <a:off x="3162300" y="958850"/>
            <a:ext cx="8775700" cy="4933950"/>
          </a:xfrm>
          <a:prstGeom prst="rect">
            <a:avLst/>
          </a:prstGeom>
        </p:spPr>
      </p:pic>
      <p:sp>
        <p:nvSpPr>
          <p:cNvPr id="4" name="Rectangle 3"/>
          <p:cNvSpPr/>
          <p:nvPr/>
        </p:nvSpPr>
        <p:spPr>
          <a:xfrm>
            <a:off x="3162300" y="958850"/>
            <a:ext cx="8775700" cy="493395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EINSTIEG</a:t>
            </a:r>
          </a:p>
        </p:txBody>
      </p:sp>
      <p:sp>
        <p:nvSpPr>
          <p:cNvPr id="6" name="TextBox 5"/>
          <p:cNvSpPr txBox="1"/>
          <p:nvPr/>
        </p:nvSpPr>
        <p:spPr>
          <a:xfrm>
            <a:off x="393700" y="850900"/>
            <a:ext cx="2552700" cy="745744"/>
          </a:xfrm>
          <a:prstGeom prst="rect">
            <a:avLst/>
          </a:prstGeom>
          <a:noFill/>
        </p:spPr>
        <p:txBody>
          <a:bodyPr wrap="square" lIns="0" rIns="0" tIns="0" bIns="0">
            <a:spAutoFit/>
          </a:bodyPr>
          <a:lstStyle/>
          <a:p>
            <a:pPr algn="l">
              <a:lnSpc>
                <a:spcPct val="116000"/>
              </a:lnSpc>
            </a:pPr>
            <a:r>
              <a:rPr b="1" sz="2100">
                <a:solidFill>
                  <a:srgbClr val="11171A"/>
                </a:solidFill>
                <a:latin typeface="Space Grotesk"/>
              </a:rPr>
              <a:t>Was die</a:t>
            </a:r>
          </a:p>
          <a:p>
            <a:pPr algn="l">
              <a:lnSpc>
                <a:spcPct val="116000"/>
              </a:lnSpc>
            </a:pPr>
            <a:r>
              <a:rPr b="1" sz="2100">
                <a:solidFill>
                  <a:srgbClr val="11171A"/>
                </a:solidFill>
                <a:latin typeface="Space Grotesk"/>
              </a:rPr>
              <a:t>Anwendung leistet</a:t>
            </a:r>
          </a:p>
        </p:txBody>
      </p:sp>
      <p:sp>
        <p:nvSpPr>
          <p:cNvPr id="7" name="Rectangle 6"/>
          <p:cNvSpPr/>
          <p:nvPr/>
        </p:nvSpPr>
        <p:spPr>
          <a:xfrm>
            <a:off x="406400" y="1634744"/>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Lokal auf Ihrem Rechner</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161 Anforderungen, 32 Register</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Über 80 Dokumentvorlagen</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01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02_stammdaten_at.png"/>
          <p:cNvPicPr>
            <a:picLocks noChangeAspect="1"/>
          </p:cNvPicPr>
          <p:nvPr/>
        </p:nvPicPr>
        <p:blipFill>
          <a:blip r:embed="rId3"/>
          <a:stretch>
            <a:fillRect/>
          </a:stretch>
        </p:blipFill>
        <p:spPr>
          <a:xfrm>
            <a:off x="3981450" y="755650"/>
            <a:ext cx="7131050" cy="5346700"/>
          </a:xfrm>
          <a:prstGeom prst="rect">
            <a:avLst/>
          </a:prstGeom>
        </p:spPr>
      </p:pic>
      <p:sp>
        <p:nvSpPr>
          <p:cNvPr id="4" name="Rectangle 3"/>
          <p:cNvSpPr/>
          <p:nvPr/>
        </p:nvSpPr>
        <p:spPr>
          <a:xfrm>
            <a:off x="3981450" y="755650"/>
            <a:ext cx="7131050" cy="53467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STAMMDATEN</a:t>
            </a:r>
          </a:p>
        </p:txBody>
      </p:sp>
      <p:sp>
        <p:nvSpPr>
          <p:cNvPr id="6" name="TextBox 5"/>
          <p:cNvSpPr txBox="1"/>
          <p:nvPr/>
        </p:nvSpPr>
        <p:spPr>
          <a:xfrm>
            <a:off x="393700" y="850900"/>
            <a:ext cx="2552700" cy="775208"/>
          </a:xfrm>
          <a:prstGeom prst="rect">
            <a:avLst/>
          </a:prstGeom>
          <a:noFill/>
        </p:spPr>
        <p:txBody>
          <a:bodyPr wrap="square" lIns="0" rIns="0" tIns="0" bIns="0">
            <a:spAutoFit/>
          </a:bodyPr>
          <a:lstStyle/>
          <a:p>
            <a:pPr algn="l">
              <a:lnSpc>
                <a:spcPct val="116000"/>
              </a:lnSpc>
            </a:pPr>
            <a:r>
              <a:rPr b="1" sz="2200">
                <a:solidFill>
                  <a:srgbClr val="11171A"/>
                </a:solidFill>
                <a:latin typeface="Space Grotesk"/>
              </a:rPr>
              <a:t>Einmal erfassen,</a:t>
            </a:r>
          </a:p>
          <a:p>
            <a:pPr algn="l">
              <a:lnSpc>
                <a:spcPct val="116000"/>
              </a:lnSpc>
            </a:pPr>
            <a:r>
              <a:rPr b="1" sz="2200">
                <a:solidFill>
                  <a:srgbClr val="11171A"/>
                </a:solidFill>
                <a:latin typeface="Space Grotesk"/>
              </a:rPr>
              <a:t>überall verwendet</a:t>
            </a:r>
          </a:p>
        </p:txBody>
      </p:sp>
      <p:sp>
        <p:nvSpPr>
          <p:cNvPr id="7" name="Rectangle 6"/>
          <p:cNvSpPr/>
          <p:nvPr/>
        </p:nvSpPr>
        <p:spPr>
          <a:xfrm>
            <a:off x="406400" y="1664207"/>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4838700"/>
            <a:ext cx="2501900" cy="508000"/>
          </a:xfrm>
          <a:prstGeom prst="roundRect">
            <a:avLst>
              <a:gd name="adj" fmla="val 12500"/>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Organisation und</a:t>
            </a:r>
          </a:p>
          <a:p>
            <a:pPr algn="l">
              <a:lnSpc>
                <a:spcPct val="132000"/>
              </a:lnSpc>
            </a:pPr>
            <a:r>
              <a:rPr sz="1100">
                <a:solidFill>
                  <a:srgbClr val="273238"/>
                </a:solidFill>
                <a:latin typeface="IBM Plex Sans"/>
              </a:rPr>
              <a:t>Geltungsbereich</a:t>
            </a:r>
          </a:p>
        </p:txBody>
      </p:sp>
      <p:sp>
        <p:nvSpPr>
          <p:cNvPr id="9" name="Oval 8"/>
          <p:cNvSpPr/>
          <p:nvPr/>
        </p:nvSpPr>
        <p:spPr>
          <a:xfrm>
            <a:off x="508000" y="49973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Füllt Berichte und Vorlagen</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Eigenes Logo möglich</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02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03_projektplan_at.png"/>
          <p:cNvPicPr>
            <a:picLocks noChangeAspect="1"/>
          </p:cNvPicPr>
          <p:nvPr/>
        </p:nvPicPr>
        <p:blipFill>
          <a:blip r:embed="rId3"/>
          <a:stretch>
            <a:fillRect/>
          </a:stretch>
        </p:blipFill>
        <p:spPr>
          <a:xfrm>
            <a:off x="3162300" y="958850"/>
            <a:ext cx="8775700" cy="4933950"/>
          </a:xfrm>
          <a:prstGeom prst="rect">
            <a:avLst/>
          </a:prstGeom>
        </p:spPr>
      </p:pic>
      <p:sp>
        <p:nvSpPr>
          <p:cNvPr id="4" name="Rectangle 3"/>
          <p:cNvSpPr/>
          <p:nvPr/>
        </p:nvSpPr>
        <p:spPr>
          <a:xfrm>
            <a:off x="3162300" y="958850"/>
            <a:ext cx="8775700" cy="493395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PROJEKTPLAN</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Der geführte</a:t>
            </a:r>
          </a:p>
          <a:p>
            <a:pPr algn="l">
              <a:lnSpc>
                <a:spcPct val="116000"/>
              </a:lnSpc>
            </a:pPr>
            <a:r>
              <a:rPr b="1" sz="2800">
                <a:solidFill>
                  <a:srgbClr val="11171A"/>
                </a:solidFill>
                <a:latin typeface="Space Grotesk"/>
              </a:rPr>
              <a:t>Weg</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4654550"/>
            <a:ext cx="2501900" cy="508000"/>
          </a:xfrm>
          <a:prstGeom prst="roundRect">
            <a:avLst>
              <a:gd name="adj" fmla="val 12500"/>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9 Phasen von Anfang bis</a:t>
            </a:r>
          </a:p>
          <a:p>
            <a:pPr algn="l">
              <a:lnSpc>
                <a:spcPct val="132000"/>
              </a:lnSpc>
            </a:pPr>
            <a:r>
              <a:rPr sz="1100">
                <a:solidFill>
                  <a:srgbClr val="273238"/>
                </a:solidFill>
                <a:latin typeface="IBM Plex Sans"/>
              </a:rPr>
              <a:t>Nachweis</a:t>
            </a:r>
          </a:p>
        </p:txBody>
      </p:sp>
      <p:sp>
        <p:nvSpPr>
          <p:cNvPr id="9" name="Oval 8"/>
          <p:cNvSpPr/>
          <p:nvPr/>
        </p:nvSpPr>
        <p:spPr>
          <a:xfrm>
            <a:off x="508000" y="48131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238750"/>
            <a:ext cx="2501900" cy="508000"/>
          </a:xfrm>
          <a:prstGeom prst="roundRect">
            <a:avLst>
              <a:gd name="adj" fmla="val 12500"/>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Jeder Schritt springt an seinen</a:t>
            </a:r>
          </a:p>
          <a:p>
            <a:pPr algn="l">
              <a:lnSpc>
                <a:spcPct val="132000"/>
              </a:lnSpc>
            </a:pPr>
            <a:r>
              <a:rPr sz="1100">
                <a:solidFill>
                  <a:srgbClr val="273238"/>
                </a:solidFill>
                <a:latin typeface="IBM Plex Sans"/>
              </a:rPr>
              <a:t>Ort</a:t>
            </a:r>
          </a:p>
        </p:txBody>
      </p:sp>
      <p:sp>
        <p:nvSpPr>
          <p:cNvPr id="11" name="Oval 10"/>
          <p:cNvSpPr/>
          <p:nvPr/>
        </p:nvSpPr>
        <p:spPr>
          <a:xfrm>
            <a:off x="508000" y="53973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Status wird zurückgemeldet</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03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04_cockpit_at.png"/>
          <p:cNvPicPr>
            <a:picLocks noChangeAspect="1"/>
          </p:cNvPicPr>
          <p:nvPr/>
        </p:nvPicPr>
        <p:blipFill>
          <a:blip r:embed="rId3"/>
          <a:stretch>
            <a:fillRect/>
          </a:stretch>
        </p:blipFill>
        <p:spPr>
          <a:xfrm>
            <a:off x="3175000" y="755650"/>
            <a:ext cx="8743950" cy="5346700"/>
          </a:xfrm>
          <a:prstGeom prst="rect">
            <a:avLst/>
          </a:prstGeom>
        </p:spPr>
      </p:pic>
      <p:sp>
        <p:nvSpPr>
          <p:cNvPr id="4" name="Rectangle 3"/>
          <p:cNvSpPr/>
          <p:nvPr/>
        </p:nvSpPr>
        <p:spPr>
          <a:xfrm>
            <a:off x="3175000" y="755650"/>
            <a:ext cx="8743950" cy="53467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ÜBERSICHT</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Der Stand auf</a:t>
            </a:r>
          </a:p>
          <a:p>
            <a:pPr algn="l">
              <a:lnSpc>
                <a:spcPct val="116000"/>
              </a:lnSpc>
            </a:pPr>
            <a:r>
              <a:rPr b="1" sz="2800">
                <a:solidFill>
                  <a:srgbClr val="11171A"/>
                </a:solidFill>
                <a:latin typeface="Space Grotesk"/>
              </a:rPr>
              <a:t>einen Blick</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Erfüllungsgrad und Reife-Ampel</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Restrisiken und Fristen</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Umsetzungsstand je Norm</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04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05_anforderungen_at.png"/>
          <p:cNvPicPr>
            <a:picLocks noChangeAspect="1"/>
          </p:cNvPicPr>
          <p:nvPr/>
        </p:nvPicPr>
        <p:blipFill>
          <a:blip r:embed="rId3"/>
          <a:stretch>
            <a:fillRect/>
          </a:stretch>
        </p:blipFill>
        <p:spPr>
          <a:xfrm>
            <a:off x="3162300" y="1073150"/>
            <a:ext cx="8775700" cy="4705350"/>
          </a:xfrm>
          <a:prstGeom prst="rect">
            <a:avLst/>
          </a:prstGeom>
        </p:spPr>
      </p:pic>
      <p:sp>
        <p:nvSpPr>
          <p:cNvPr id="4" name="Rectangle 3"/>
          <p:cNvSpPr/>
          <p:nvPr/>
        </p:nvSpPr>
        <p:spPr>
          <a:xfrm>
            <a:off x="3162300" y="1073150"/>
            <a:ext cx="8775700" cy="470535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ANFORDERUNGEN</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Bewerten und</a:t>
            </a:r>
          </a:p>
          <a:p>
            <a:pPr algn="l">
              <a:lnSpc>
                <a:spcPct val="116000"/>
              </a:lnSpc>
            </a:pPr>
            <a:r>
              <a:rPr b="1" sz="2800">
                <a:solidFill>
                  <a:srgbClr val="11171A"/>
                </a:solidFill>
                <a:latin typeface="Space Grotesk"/>
              </a:rPr>
              <a:t>belegen</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161 Einzelanforderungen</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Status, Kommentar, Nachweis</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Bezug zu NIS-2 Artikel 21</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05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06_dokumente_at.png"/>
          <p:cNvPicPr>
            <a:picLocks noChangeAspect="1"/>
          </p:cNvPicPr>
          <p:nvPr/>
        </p:nvPicPr>
        <p:blipFill>
          <a:blip r:embed="rId3"/>
          <a:stretch>
            <a:fillRect/>
          </a:stretch>
        </p:blipFill>
        <p:spPr>
          <a:xfrm>
            <a:off x="3162300" y="1479550"/>
            <a:ext cx="8775700" cy="3898900"/>
          </a:xfrm>
          <a:prstGeom prst="rect">
            <a:avLst/>
          </a:prstGeom>
        </p:spPr>
      </p:pic>
      <p:sp>
        <p:nvSpPr>
          <p:cNvPr id="4" name="Rectangle 3"/>
          <p:cNvSpPr/>
          <p:nvPr/>
        </p:nvSpPr>
        <p:spPr>
          <a:xfrm>
            <a:off x="3162300" y="1479550"/>
            <a:ext cx="8775700" cy="38989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DOKUMENTE</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Vorlagen mit</a:t>
            </a:r>
          </a:p>
          <a:p>
            <a:pPr algn="l">
              <a:lnSpc>
                <a:spcPct val="116000"/>
              </a:lnSpc>
            </a:pPr>
            <a:r>
              <a:rPr b="1" sz="2800">
                <a:solidFill>
                  <a:srgbClr val="11171A"/>
                </a:solidFill>
                <a:latin typeface="Space Grotesk"/>
              </a:rPr>
              <a:t>Beispiel</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48387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Über 80 Vorlagen, sortiert</a:t>
            </a:r>
          </a:p>
        </p:txBody>
      </p:sp>
      <p:sp>
        <p:nvSpPr>
          <p:cNvPr id="9" name="Oval 8"/>
          <p:cNvSpPr/>
          <p:nvPr/>
        </p:nvSpPr>
        <p:spPr>
          <a:xfrm>
            <a:off x="508000" y="49973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238750"/>
            <a:ext cx="2501900" cy="508000"/>
          </a:xfrm>
          <a:prstGeom prst="roundRect">
            <a:avLst>
              <a:gd name="adj" fmla="val 12500"/>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Jede Vorlage nennt ihren</a:t>
            </a:r>
          </a:p>
          <a:p>
            <a:pPr algn="l">
              <a:lnSpc>
                <a:spcPct val="132000"/>
              </a:lnSpc>
            </a:pPr>
            <a:r>
              <a:rPr sz="1100">
                <a:solidFill>
                  <a:srgbClr val="273238"/>
                </a:solidFill>
                <a:latin typeface="IBM Plex Sans"/>
              </a:rPr>
              <a:t>Normbezug</a:t>
            </a:r>
          </a:p>
        </p:txBody>
      </p:sp>
      <p:sp>
        <p:nvSpPr>
          <p:cNvPr id="11" name="Oval 10"/>
          <p:cNvSpPr/>
          <p:nvPr/>
        </p:nvSpPr>
        <p:spPr>
          <a:xfrm>
            <a:off x="508000" y="53973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Ausgefülltes Beispiel dabei</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06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07_editor_at.png"/>
          <p:cNvPicPr>
            <a:picLocks noChangeAspect="1"/>
          </p:cNvPicPr>
          <p:nvPr/>
        </p:nvPicPr>
        <p:blipFill>
          <a:blip r:embed="rId3"/>
          <a:stretch>
            <a:fillRect/>
          </a:stretch>
        </p:blipFill>
        <p:spPr>
          <a:xfrm>
            <a:off x="5048250" y="755650"/>
            <a:ext cx="4997450" cy="5346700"/>
          </a:xfrm>
          <a:prstGeom prst="rect">
            <a:avLst/>
          </a:prstGeom>
        </p:spPr>
      </p:pic>
      <p:sp>
        <p:nvSpPr>
          <p:cNvPr id="4" name="Rectangle 3"/>
          <p:cNvSpPr/>
          <p:nvPr/>
        </p:nvSpPr>
        <p:spPr>
          <a:xfrm>
            <a:off x="5048250" y="755650"/>
            <a:ext cx="4997450" cy="53467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EDITOR</a:t>
            </a:r>
          </a:p>
        </p:txBody>
      </p:sp>
      <p:sp>
        <p:nvSpPr>
          <p:cNvPr id="6" name="TextBox 5"/>
          <p:cNvSpPr txBox="1"/>
          <p:nvPr/>
        </p:nvSpPr>
        <p:spPr>
          <a:xfrm>
            <a:off x="393700" y="850900"/>
            <a:ext cx="2552700" cy="775208"/>
          </a:xfrm>
          <a:prstGeom prst="rect">
            <a:avLst/>
          </a:prstGeom>
          <a:noFill/>
        </p:spPr>
        <p:txBody>
          <a:bodyPr wrap="square" lIns="0" rIns="0" tIns="0" bIns="0">
            <a:spAutoFit/>
          </a:bodyPr>
          <a:lstStyle/>
          <a:p>
            <a:pPr algn="l">
              <a:lnSpc>
                <a:spcPct val="116000"/>
              </a:lnSpc>
            </a:pPr>
            <a:r>
              <a:rPr b="1" sz="2200">
                <a:solidFill>
                  <a:srgbClr val="11171A"/>
                </a:solidFill>
                <a:latin typeface="Space Grotesk"/>
              </a:rPr>
              <a:t>Aus der Vorlage</a:t>
            </a:r>
          </a:p>
          <a:p>
            <a:pPr algn="l">
              <a:lnSpc>
                <a:spcPct val="116000"/>
              </a:lnSpc>
            </a:pPr>
            <a:r>
              <a:rPr b="1" sz="2200">
                <a:solidFill>
                  <a:srgbClr val="11171A"/>
                </a:solidFill>
                <a:latin typeface="Space Grotesk"/>
              </a:rPr>
              <a:t>wird Ihr Dokument</a:t>
            </a:r>
          </a:p>
        </p:txBody>
      </p:sp>
      <p:sp>
        <p:nvSpPr>
          <p:cNvPr id="7" name="Rectangle 6"/>
          <p:cNvSpPr/>
          <p:nvPr/>
        </p:nvSpPr>
        <p:spPr>
          <a:xfrm>
            <a:off x="406400" y="1664207"/>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In System übernehmen</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Platzhalter aus den Stammdaten</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Export als Word oder PDF</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07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08_register_at.png"/>
          <p:cNvPicPr>
            <a:picLocks noChangeAspect="1"/>
          </p:cNvPicPr>
          <p:nvPr/>
        </p:nvPicPr>
        <p:blipFill>
          <a:blip r:embed="rId3"/>
          <a:stretch>
            <a:fillRect/>
          </a:stretch>
        </p:blipFill>
        <p:spPr>
          <a:xfrm>
            <a:off x="3162300" y="2159000"/>
            <a:ext cx="8775700" cy="2533650"/>
          </a:xfrm>
          <a:prstGeom prst="rect">
            <a:avLst/>
          </a:prstGeom>
        </p:spPr>
      </p:pic>
      <p:sp>
        <p:nvSpPr>
          <p:cNvPr id="4" name="Rectangle 3"/>
          <p:cNvSpPr/>
          <p:nvPr/>
        </p:nvSpPr>
        <p:spPr>
          <a:xfrm>
            <a:off x="3162300" y="2159000"/>
            <a:ext cx="8775700" cy="253365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REGISTER</a:t>
            </a:r>
          </a:p>
        </p:txBody>
      </p:sp>
      <p:sp>
        <p:nvSpPr>
          <p:cNvPr id="6" name="TextBox 5"/>
          <p:cNvSpPr txBox="1"/>
          <p:nvPr/>
        </p:nvSpPr>
        <p:spPr>
          <a:xfrm>
            <a:off x="393700" y="850900"/>
            <a:ext cx="2552700" cy="804672"/>
          </a:xfrm>
          <a:prstGeom prst="rect">
            <a:avLst/>
          </a:prstGeom>
          <a:noFill/>
        </p:spPr>
        <p:txBody>
          <a:bodyPr wrap="square" lIns="0" rIns="0" tIns="0" bIns="0">
            <a:spAutoFit/>
          </a:bodyPr>
          <a:lstStyle/>
          <a:p>
            <a:pPr algn="l">
              <a:lnSpc>
                <a:spcPct val="116000"/>
              </a:lnSpc>
            </a:pPr>
            <a:r>
              <a:rPr b="1" sz="2300">
                <a:solidFill>
                  <a:srgbClr val="11171A"/>
                </a:solidFill>
                <a:latin typeface="Space Grotesk"/>
              </a:rPr>
              <a:t>Die</a:t>
            </a:r>
          </a:p>
          <a:p>
            <a:pPr algn="l">
              <a:lnSpc>
                <a:spcPct val="116000"/>
              </a:lnSpc>
            </a:pPr>
            <a:r>
              <a:rPr b="1" sz="2300">
                <a:solidFill>
                  <a:srgbClr val="11171A"/>
                </a:solidFill>
                <a:latin typeface="Space Grotesk"/>
              </a:rPr>
              <a:t>Nachweisführung</a:t>
            </a:r>
          </a:p>
        </p:txBody>
      </p:sp>
      <p:sp>
        <p:nvSpPr>
          <p:cNvPr id="7" name="Rectangle 6"/>
          <p:cNvSpPr/>
          <p:nvPr/>
        </p:nvSpPr>
        <p:spPr>
          <a:xfrm>
            <a:off x="406400" y="1693672"/>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32 Register, direkt bearbeitbar</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Inventar, Prozesse, Vorfälle</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Import und Export als CSV</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08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09_risiko_at.png"/>
          <p:cNvPicPr>
            <a:picLocks noChangeAspect="1"/>
          </p:cNvPicPr>
          <p:nvPr/>
        </p:nvPicPr>
        <p:blipFill>
          <a:blip r:embed="rId3"/>
          <a:stretch>
            <a:fillRect/>
          </a:stretch>
        </p:blipFill>
        <p:spPr>
          <a:xfrm>
            <a:off x="3162300" y="1123950"/>
            <a:ext cx="8775700" cy="4603750"/>
          </a:xfrm>
          <a:prstGeom prst="rect">
            <a:avLst/>
          </a:prstGeom>
        </p:spPr>
      </p:pic>
      <p:sp>
        <p:nvSpPr>
          <p:cNvPr id="4" name="Rectangle 3"/>
          <p:cNvSpPr/>
          <p:nvPr/>
        </p:nvSpPr>
        <p:spPr>
          <a:xfrm>
            <a:off x="3162300" y="1123950"/>
            <a:ext cx="8775700" cy="460375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RISIKO</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Bewerten und</a:t>
            </a:r>
          </a:p>
          <a:p>
            <a:pPr algn="l">
              <a:lnSpc>
                <a:spcPct val="116000"/>
              </a:lnSpc>
            </a:pPr>
            <a:r>
              <a:rPr b="1" sz="2800">
                <a:solidFill>
                  <a:srgbClr val="11171A"/>
                </a:solidFill>
                <a:latin typeface="Space Grotesk"/>
              </a:rPr>
              <a:t>behandeln</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46545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Risikoregister und Matrix</a:t>
            </a:r>
          </a:p>
        </p:txBody>
      </p:sp>
      <p:sp>
        <p:nvSpPr>
          <p:cNvPr id="9" name="Oval 8"/>
          <p:cNvSpPr/>
          <p:nvPr/>
        </p:nvSpPr>
        <p:spPr>
          <a:xfrm>
            <a:off x="508000" y="48131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054600"/>
            <a:ext cx="2501900" cy="508000"/>
          </a:xfrm>
          <a:prstGeom prst="roundRect">
            <a:avLst>
              <a:gd name="adj" fmla="val 12500"/>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Wahrscheinlichkeit mal</a:t>
            </a:r>
          </a:p>
          <a:p>
            <a:pPr algn="l">
              <a:lnSpc>
                <a:spcPct val="132000"/>
              </a:lnSpc>
            </a:pPr>
            <a:r>
              <a:rPr sz="1100">
                <a:solidFill>
                  <a:srgbClr val="273238"/>
                </a:solidFill>
                <a:latin typeface="IBM Plex Sans"/>
              </a:rPr>
              <a:t>Auswirkung</a:t>
            </a:r>
          </a:p>
        </p:txBody>
      </p:sp>
      <p:sp>
        <p:nvSpPr>
          <p:cNvPr id="11" name="Oval 10"/>
          <p:cNvSpPr/>
          <p:nvPr/>
        </p:nvSpPr>
        <p:spPr>
          <a:xfrm>
            <a:off x="508000" y="52132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638800"/>
            <a:ext cx="2501900" cy="508000"/>
          </a:xfrm>
          <a:prstGeom prst="roundRect">
            <a:avLst>
              <a:gd name="adj" fmla="val 12500"/>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Maßnahmen mit</a:t>
            </a:r>
          </a:p>
          <a:p>
            <a:pPr algn="l">
              <a:lnSpc>
                <a:spcPct val="132000"/>
              </a:lnSpc>
            </a:pPr>
            <a:r>
              <a:rPr sz="1100">
                <a:solidFill>
                  <a:srgbClr val="273238"/>
                </a:solidFill>
                <a:latin typeface="IBM Plex Sans"/>
              </a:rPr>
              <a:t>Verantwortlichen</a:t>
            </a:r>
          </a:p>
        </p:txBody>
      </p:sp>
      <p:sp>
        <p:nvSpPr>
          <p:cNvPr id="13" name="Oval 12"/>
          <p:cNvSpPr/>
          <p:nvPr/>
        </p:nvSpPr>
        <p:spPr>
          <a:xfrm>
            <a:off x="508000" y="57974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09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0_bia_at.png"/>
          <p:cNvPicPr>
            <a:picLocks noChangeAspect="1"/>
          </p:cNvPicPr>
          <p:nvPr/>
        </p:nvPicPr>
        <p:blipFill>
          <a:blip r:embed="rId3"/>
          <a:stretch>
            <a:fillRect/>
          </a:stretch>
        </p:blipFill>
        <p:spPr>
          <a:xfrm>
            <a:off x="3162300" y="1543050"/>
            <a:ext cx="8775700" cy="3765550"/>
          </a:xfrm>
          <a:prstGeom prst="rect">
            <a:avLst/>
          </a:prstGeom>
        </p:spPr>
      </p:pic>
      <p:sp>
        <p:nvSpPr>
          <p:cNvPr id="4" name="Rectangle 3"/>
          <p:cNvSpPr/>
          <p:nvPr/>
        </p:nvSpPr>
        <p:spPr>
          <a:xfrm>
            <a:off x="3162300" y="1543050"/>
            <a:ext cx="8775700" cy="376555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BIA</a:t>
            </a:r>
          </a:p>
        </p:txBody>
      </p:sp>
      <p:sp>
        <p:nvSpPr>
          <p:cNvPr id="6" name="TextBox 5"/>
          <p:cNvSpPr txBox="1"/>
          <p:nvPr/>
        </p:nvSpPr>
        <p:spPr>
          <a:xfrm>
            <a:off x="393700" y="850900"/>
            <a:ext cx="2552700" cy="775208"/>
          </a:xfrm>
          <a:prstGeom prst="rect">
            <a:avLst/>
          </a:prstGeom>
          <a:noFill/>
        </p:spPr>
        <p:txBody>
          <a:bodyPr wrap="square" lIns="0" rIns="0" tIns="0" bIns="0">
            <a:spAutoFit/>
          </a:bodyPr>
          <a:lstStyle/>
          <a:p>
            <a:pPr algn="l">
              <a:lnSpc>
                <a:spcPct val="116000"/>
              </a:lnSpc>
            </a:pPr>
            <a:r>
              <a:rPr b="1" sz="2200">
                <a:solidFill>
                  <a:srgbClr val="11171A"/>
                </a:solidFill>
                <a:latin typeface="Space Grotesk"/>
              </a:rPr>
              <a:t>Was zuerst wieder</a:t>
            </a:r>
          </a:p>
          <a:p>
            <a:pPr algn="l">
              <a:lnSpc>
                <a:spcPct val="116000"/>
              </a:lnSpc>
            </a:pPr>
            <a:r>
              <a:rPr b="1" sz="2200">
                <a:solidFill>
                  <a:srgbClr val="11171A"/>
                </a:solidFill>
                <a:latin typeface="Space Grotesk"/>
              </a:rPr>
              <a:t>laufen muss</a:t>
            </a:r>
          </a:p>
        </p:txBody>
      </p:sp>
      <p:sp>
        <p:nvSpPr>
          <p:cNvPr id="7" name="Rectangle 6"/>
          <p:cNvSpPr/>
          <p:nvPr/>
        </p:nvSpPr>
        <p:spPr>
          <a:xfrm>
            <a:off x="406400" y="1664207"/>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Prozesse aus dem Verzeichnis</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Ausfallzeit und Datenverlust</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Wiederanlauf-Reihenfolge</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10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1_notfall_at.png"/>
          <p:cNvPicPr>
            <a:picLocks noChangeAspect="1"/>
          </p:cNvPicPr>
          <p:nvPr/>
        </p:nvPicPr>
        <p:blipFill>
          <a:blip r:embed="rId3"/>
          <a:stretch>
            <a:fillRect/>
          </a:stretch>
        </p:blipFill>
        <p:spPr>
          <a:xfrm>
            <a:off x="3162300" y="1993899"/>
            <a:ext cx="8775700" cy="2870200"/>
          </a:xfrm>
          <a:prstGeom prst="rect">
            <a:avLst/>
          </a:prstGeom>
        </p:spPr>
      </p:pic>
      <p:sp>
        <p:nvSpPr>
          <p:cNvPr id="4" name="Rectangle 3"/>
          <p:cNvSpPr/>
          <p:nvPr/>
        </p:nvSpPr>
        <p:spPr>
          <a:xfrm>
            <a:off x="3162300" y="1993899"/>
            <a:ext cx="8775700" cy="28702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NOTFALL</a:t>
            </a:r>
          </a:p>
        </p:txBody>
      </p:sp>
      <p:sp>
        <p:nvSpPr>
          <p:cNvPr id="6" name="TextBox 5"/>
          <p:cNvSpPr txBox="1"/>
          <p:nvPr/>
        </p:nvSpPr>
        <p:spPr>
          <a:xfrm>
            <a:off x="393700" y="850900"/>
            <a:ext cx="2552700" cy="922527"/>
          </a:xfrm>
          <a:prstGeom prst="rect">
            <a:avLst/>
          </a:prstGeom>
          <a:noFill/>
        </p:spPr>
        <p:txBody>
          <a:bodyPr wrap="square" lIns="0" rIns="0" tIns="0" bIns="0">
            <a:spAutoFit/>
          </a:bodyPr>
          <a:lstStyle/>
          <a:p>
            <a:pPr algn="l">
              <a:lnSpc>
                <a:spcPct val="116000"/>
              </a:lnSpc>
            </a:pPr>
            <a:r>
              <a:rPr b="1" sz="2700">
                <a:solidFill>
                  <a:srgbClr val="11171A"/>
                </a:solidFill>
                <a:latin typeface="Space Grotesk"/>
              </a:rPr>
              <a:t>Vorbereitet für</a:t>
            </a:r>
          </a:p>
          <a:p>
            <a:pPr algn="l">
              <a:lnSpc>
                <a:spcPct val="116000"/>
              </a:lnSpc>
            </a:pPr>
            <a:r>
              <a:rPr b="1" sz="2700">
                <a:solidFill>
                  <a:srgbClr val="11171A"/>
                </a:solidFill>
                <a:latin typeface="Space Grotesk"/>
              </a:rPr>
              <a:t>den Ernstfall</a:t>
            </a:r>
          </a:p>
        </p:txBody>
      </p:sp>
      <p:sp>
        <p:nvSpPr>
          <p:cNvPr id="7" name="Rectangle 6"/>
          <p:cNvSpPr/>
          <p:nvPr/>
        </p:nvSpPr>
        <p:spPr>
          <a:xfrm>
            <a:off x="406400" y="1811527"/>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46545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Sofortmaßnahmen und Kontakte</a:t>
            </a:r>
          </a:p>
        </p:txBody>
      </p:sp>
      <p:sp>
        <p:nvSpPr>
          <p:cNvPr id="9" name="Oval 8"/>
          <p:cNvSpPr/>
          <p:nvPr/>
        </p:nvSpPr>
        <p:spPr>
          <a:xfrm>
            <a:off x="508000" y="48131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054600"/>
            <a:ext cx="2501900" cy="508000"/>
          </a:xfrm>
          <a:prstGeom prst="roundRect">
            <a:avLst>
              <a:gd name="adj" fmla="val 12500"/>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24 Stunden, 72 Stunden, ein</a:t>
            </a:r>
          </a:p>
          <a:p>
            <a:pPr algn="l">
              <a:lnSpc>
                <a:spcPct val="132000"/>
              </a:lnSpc>
            </a:pPr>
            <a:r>
              <a:rPr sz="1100">
                <a:solidFill>
                  <a:srgbClr val="273238"/>
                </a:solidFill>
                <a:latin typeface="IBM Plex Sans"/>
              </a:rPr>
              <a:t>Monat</a:t>
            </a:r>
          </a:p>
        </p:txBody>
      </p:sp>
      <p:sp>
        <p:nvSpPr>
          <p:cNvPr id="11" name="Oval 10"/>
          <p:cNvSpPr/>
          <p:nvPr/>
        </p:nvSpPr>
        <p:spPr>
          <a:xfrm>
            <a:off x="508000" y="52132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638800"/>
            <a:ext cx="2501900" cy="508000"/>
          </a:xfrm>
          <a:prstGeom prst="roundRect">
            <a:avLst>
              <a:gd name="adj" fmla="val 12500"/>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Meldeassistent für die</a:t>
            </a:r>
          </a:p>
          <a:p>
            <a:pPr algn="l">
              <a:lnSpc>
                <a:spcPct val="132000"/>
              </a:lnSpc>
            </a:pPr>
            <a:r>
              <a:rPr sz="1100">
                <a:solidFill>
                  <a:srgbClr val="273238"/>
                </a:solidFill>
                <a:latin typeface="IBM Plex Sans"/>
              </a:rPr>
              <a:t>Meldestelle</a:t>
            </a:r>
          </a:p>
        </p:txBody>
      </p:sp>
      <p:sp>
        <p:nvSpPr>
          <p:cNvPr id="13" name="Oval 12"/>
          <p:cNvSpPr/>
          <p:nvPr/>
        </p:nvSpPr>
        <p:spPr>
          <a:xfrm>
            <a:off x="508000" y="57974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11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2_fristen_at.png"/>
          <p:cNvPicPr>
            <a:picLocks noChangeAspect="1"/>
          </p:cNvPicPr>
          <p:nvPr/>
        </p:nvPicPr>
        <p:blipFill>
          <a:blip r:embed="rId3"/>
          <a:stretch>
            <a:fillRect/>
          </a:stretch>
        </p:blipFill>
        <p:spPr>
          <a:xfrm>
            <a:off x="3162300" y="1530350"/>
            <a:ext cx="8775700" cy="3797300"/>
          </a:xfrm>
          <a:prstGeom prst="rect">
            <a:avLst/>
          </a:prstGeom>
        </p:spPr>
      </p:pic>
      <p:sp>
        <p:nvSpPr>
          <p:cNvPr id="4" name="Rectangle 3"/>
          <p:cNvSpPr/>
          <p:nvPr/>
        </p:nvSpPr>
        <p:spPr>
          <a:xfrm>
            <a:off x="3162300" y="1530350"/>
            <a:ext cx="8775700" cy="37973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FRISTEN</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Termine im</a:t>
            </a:r>
          </a:p>
          <a:p>
            <a:pPr algn="l">
              <a:lnSpc>
                <a:spcPct val="116000"/>
              </a:lnSpc>
            </a:pPr>
            <a:r>
              <a:rPr b="1" sz="2800">
                <a:solidFill>
                  <a:srgbClr val="11171A"/>
                </a:solidFill>
                <a:latin typeface="Space Grotesk"/>
              </a:rPr>
              <a:t>Blick</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Termine aus allen Registern</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Überfällig und fällig in 30 Tagen</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Export in den Kalender</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12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3_lieferanten_at.png"/>
          <p:cNvPicPr>
            <a:picLocks noChangeAspect="1"/>
          </p:cNvPicPr>
          <p:nvPr/>
        </p:nvPicPr>
        <p:blipFill>
          <a:blip r:embed="rId3"/>
          <a:stretch>
            <a:fillRect/>
          </a:stretch>
        </p:blipFill>
        <p:spPr>
          <a:xfrm>
            <a:off x="3162300" y="1689100"/>
            <a:ext cx="8775700" cy="3479800"/>
          </a:xfrm>
          <a:prstGeom prst="rect">
            <a:avLst/>
          </a:prstGeom>
        </p:spPr>
      </p:pic>
      <p:sp>
        <p:nvSpPr>
          <p:cNvPr id="4" name="Rectangle 3"/>
          <p:cNvSpPr/>
          <p:nvPr/>
        </p:nvSpPr>
        <p:spPr>
          <a:xfrm>
            <a:off x="3162300" y="1689100"/>
            <a:ext cx="8775700" cy="34798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LIEFERANTEN</a:t>
            </a:r>
          </a:p>
        </p:txBody>
      </p:sp>
      <p:sp>
        <p:nvSpPr>
          <p:cNvPr id="6" name="TextBox 5"/>
          <p:cNvSpPr txBox="1"/>
          <p:nvPr/>
        </p:nvSpPr>
        <p:spPr>
          <a:xfrm>
            <a:off x="393700" y="850900"/>
            <a:ext cx="2552700" cy="922527"/>
          </a:xfrm>
          <a:prstGeom prst="rect">
            <a:avLst/>
          </a:prstGeom>
          <a:noFill/>
        </p:spPr>
        <p:txBody>
          <a:bodyPr wrap="square" lIns="0" rIns="0" tIns="0" bIns="0">
            <a:spAutoFit/>
          </a:bodyPr>
          <a:lstStyle/>
          <a:p>
            <a:pPr algn="l">
              <a:lnSpc>
                <a:spcPct val="116000"/>
              </a:lnSpc>
            </a:pPr>
            <a:r>
              <a:rPr b="1" sz="2700">
                <a:solidFill>
                  <a:srgbClr val="11171A"/>
                </a:solidFill>
                <a:latin typeface="Space Grotesk"/>
              </a:rPr>
              <a:t>Die Lieferkette</a:t>
            </a:r>
          </a:p>
          <a:p>
            <a:pPr algn="l">
              <a:lnSpc>
                <a:spcPct val="116000"/>
              </a:lnSpc>
            </a:pPr>
            <a:r>
              <a:rPr b="1" sz="2700">
                <a:solidFill>
                  <a:srgbClr val="11171A"/>
                </a:solidFill>
                <a:latin typeface="Space Grotesk"/>
              </a:rPr>
              <a:t>prüfen</a:t>
            </a:r>
          </a:p>
        </p:txBody>
      </p:sp>
      <p:sp>
        <p:nvSpPr>
          <p:cNvPr id="7" name="Rectangle 6"/>
          <p:cNvSpPr/>
          <p:nvPr/>
        </p:nvSpPr>
        <p:spPr>
          <a:xfrm>
            <a:off x="406400" y="1811527"/>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Eigene Pflicht aus NIS-2</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Fragebogen mit Gewichtung</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Punktwert je Lieferant</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13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3a_lieferanten_fragebogen_at.png"/>
          <p:cNvPicPr>
            <a:picLocks noChangeAspect="1"/>
          </p:cNvPicPr>
          <p:nvPr/>
        </p:nvPicPr>
        <p:blipFill>
          <a:blip r:embed="rId3"/>
          <a:stretch>
            <a:fillRect/>
          </a:stretch>
        </p:blipFill>
        <p:spPr>
          <a:xfrm>
            <a:off x="5657850" y="755650"/>
            <a:ext cx="3784600" cy="5346700"/>
          </a:xfrm>
          <a:prstGeom prst="rect">
            <a:avLst/>
          </a:prstGeom>
        </p:spPr>
      </p:pic>
      <p:sp>
        <p:nvSpPr>
          <p:cNvPr id="4" name="Rectangle 3"/>
          <p:cNvSpPr/>
          <p:nvPr/>
        </p:nvSpPr>
        <p:spPr>
          <a:xfrm>
            <a:off x="5657850" y="755650"/>
            <a:ext cx="3784600" cy="53467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LIEFERANTEN</a:t>
            </a:r>
          </a:p>
        </p:txBody>
      </p:sp>
      <p:sp>
        <p:nvSpPr>
          <p:cNvPr id="6" name="TextBox 5"/>
          <p:cNvSpPr txBox="1"/>
          <p:nvPr/>
        </p:nvSpPr>
        <p:spPr>
          <a:xfrm>
            <a:off x="393700" y="850900"/>
            <a:ext cx="2552700" cy="716280"/>
          </a:xfrm>
          <a:prstGeom prst="rect">
            <a:avLst/>
          </a:prstGeom>
          <a:noFill/>
        </p:spPr>
        <p:txBody>
          <a:bodyPr wrap="square" lIns="0" rIns="0" tIns="0" bIns="0">
            <a:spAutoFit/>
          </a:bodyPr>
          <a:lstStyle/>
          <a:p>
            <a:pPr algn="l">
              <a:lnSpc>
                <a:spcPct val="116000"/>
              </a:lnSpc>
            </a:pPr>
            <a:r>
              <a:rPr b="1" sz="2000">
                <a:solidFill>
                  <a:srgbClr val="11171A"/>
                </a:solidFill>
                <a:latin typeface="Space Grotesk"/>
              </a:rPr>
              <a:t>Der Fragebogen für</a:t>
            </a:r>
          </a:p>
          <a:p>
            <a:pPr algn="l">
              <a:lnSpc>
                <a:spcPct val="116000"/>
              </a:lnSpc>
            </a:pPr>
            <a:r>
              <a:rPr b="1" sz="2000">
                <a:solidFill>
                  <a:srgbClr val="11171A"/>
                </a:solidFill>
                <a:latin typeface="Space Grotesk"/>
              </a:rPr>
              <a:t>den Lieferanten</a:t>
            </a:r>
          </a:p>
        </p:txBody>
      </p:sp>
      <p:sp>
        <p:nvSpPr>
          <p:cNvPr id="7" name="Rectangle 6"/>
          <p:cNvSpPr/>
          <p:nvPr/>
        </p:nvSpPr>
        <p:spPr>
          <a:xfrm>
            <a:off x="406400" y="1605280"/>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48387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Ausfüllbares PDF</a:t>
            </a:r>
          </a:p>
        </p:txBody>
      </p:sp>
      <p:sp>
        <p:nvSpPr>
          <p:cNvPr id="9" name="Oval 8"/>
          <p:cNvSpPr/>
          <p:nvPr/>
        </p:nvSpPr>
        <p:spPr>
          <a:xfrm>
            <a:off x="508000" y="49973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238750"/>
            <a:ext cx="2501900" cy="508000"/>
          </a:xfrm>
          <a:prstGeom prst="roundRect">
            <a:avLst>
              <a:gd name="adj" fmla="val 12500"/>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Auftraggeber und Lieferant im</a:t>
            </a:r>
          </a:p>
          <a:p>
            <a:pPr algn="l">
              <a:lnSpc>
                <a:spcPct val="132000"/>
              </a:lnSpc>
            </a:pPr>
            <a:r>
              <a:rPr sz="1100">
                <a:solidFill>
                  <a:srgbClr val="273238"/>
                </a:solidFill>
                <a:latin typeface="IBM Plex Sans"/>
              </a:rPr>
              <a:t>Kopf</a:t>
            </a:r>
          </a:p>
        </p:txBody>
      </p:sp>
      <p:sp>
        <p:nvSpPr>
          <p:cNvPr id="11" name="Oval 10"/>
          <p:cNvSpPr/>
          <p:nvPr/>
        </p:nvSpPr>
        <p:spPr>
          <a:xfrm>
            <a:off x="508000" y="53973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37 Fragen, zehn Bereiche</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14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3b_lieferanten_import_at.png"/>
          <p:cNvPicPr>
            <a:picLocks noChangeAspect="1"/>
          </p:cNvPicPr>
          <p:nvPr/>
        </p:nvPicPr>
        <p:blipFill>
          <a:blip r:embed="rId3"/>
          <a:stretch>
            <a:fillRect/>
          </a:stretch>
        </p:blipFill>
        <p:spPr>
          <a:xfrm>
            <a:off x="3162300" y="901700"/>
            <a:ext cx="8775700" cy="5054600"/>
          </a:xfrm>
          <a:prstGeom prst="rect">
            <a:avLst/>
          </a:prstGeom>
        </p:spPr>
      </p:pic>
      <p:sp>
        <p:nvSpPr>
          <p:cNvPr id="4" name="Rectangle 3"/>
          <p:cNvSpPr/>
          <p:nvPr/>
        </p:nvSpPr>
        <p:spPr>
          <a:xfrm>
            <a:off x="3162300" y="901700"/>
            <a:ext cx="8775700" cy="50546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LIEFERANTEN</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Die Antwort</a:t>
            </a:r>
          </a:p>
          <a:p>
            <a:pPr algn="l">
              <a:lnSpc>
                <a:spcPct val="116000"/>
              </a:lnSpc>
            </a:pPr>
            <a:r>
              <a:rPr b="1" sz="2800">
                <a:solidFill>
                  <a:srgbClr val="11171A"/>
                </a:solidFill>
                <a:latin typeface="Space Grotesk"/>
              </a:rPr>
              <a:t>kommt zurück</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Antwort-PDF importieren</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Punktwert und Ampel</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Erfüllung je Maßnahmenbereich</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15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4_aufgaben_at.png"/>
          <p:cNvPicPr>
            <a:picLocks noChangeAspect="1"/>
          </p:cNvPicPr>
          <p:nvPr/>
        </p:nvPicPr>
        <p:blipFill>
          <a:blip r:embed="rId3"/>
          <a:stretch>
            <a:fillRect/>
          </a:stretch>
        </p:blipFill>
        <p:spPr>
          <a:xfrm>
            <a:off x="3162300" y="882650"/>
            <a:ext cx="8775700" cy="5086350"/>
          </a:xfrm>
          <a:prstGeom prst="rect">
            <a:avLst/>
          </a:prstGeom>
        </p:spPr>
      </p:pic>
      <p:sp>
        <p:nvSpPr>
          <p:cNvPr id="4" name="Rectangle 3"/>
          <p:cNvSpPr/>
          <p:nvPr/>
        </p:nvSpPr>
        <p:spPr>
          <a:xfrm>
            <a:off x="3162300" y="882650"/>
            <a:ext cx="8775700" cy="508635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AUFGABEN</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Wer macht</a:t>
            </a:r>
          </a:p>
          <a:p>
            <a:pPr algn="l">
              <a:lnSpc>
                <a:spcPct val="116000"/>
              </a:lnSpc>
            </a:pPr>
            <a:r>
              <a:rPr b="1" sz="2800">
                <a:solidFill>
                  <a:srgbClr val="11171A"/>
                </a:solidFill>
                <a:latin typeface="Space Grotesk"/>
              </a:rPr>
              <a:t>was bis wann</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Vorgänge aus dem Projektplan</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Kanban-Tafel und Balkenplan</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Ausgabe je Verantwortlichem</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16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5_schulung_at.png"/>
          <p:cNvPicPr>
            <a:picLocks noChangeAspect="1"/>
          </p:cNvPicPr>
          <p:nvPr/>
        </p:nvPicPr>
        <p:blipFill>
          <a:blip r:embed="rId3"/>
          <a:stretch>
            <a:fillRect/>
          </a:stretch>
        </p:blipFill>
        <p:spPr>
          <a:xfrm>
            <a:off x="3162300" y="1600200"/>
            <a:ext cx="8775700" cy="3657600"/>
          </a:xfrm>
          <a:prstGeom prst="rect">
            <a:avLst/>
          </a:prstGeom>
        </p:spPr>
      </p:pic>
      <p:sp>
        <p:nvSpPr>
          <p:cNvPr id="4" name="Rectangle 3"/>
          <p:cNvSpPr/>
          <p:nvPr/>
        </p:nvSpPr>
        <p:spPr>
          <a:xfrm>
            <a:off x="3162300" y="1600200"/>
            <a:ext cx="8775700" cy="36576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SCHULUNG</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Die Leitung in</a:t>
            </a:r>
          </a:p>
          <a:p>
            <a:pPr algn="l">
              <a:lnSpc>
                <a:spcPct val="116000"/>
              </a:lnSpc>
            </a:pPr>
            <a:r>
              <a:rPr b="1" sz="2800">
                <a:solidFill>
                  <a:srgbClr val="11171A"/>
                </a:solidFill>
                <a:latin typeface="Space Grotesk"/>
              </a:rPr>
              <a:t>der Pflicht</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Schulungsreihe mit 12 Modulen</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Checkpunkte für die Leitung</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Nachweise in den Registern</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17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6_berichte_at.png"/>
          <p:cNvPicPr>
            <a:picLocks noChangeAspect="1"/>
          </p:cNvPicPr>
          <p:nvPr/>
        </p:nvPicPr>
        <p:blipFill>
          <a:blip r:embed="rId3"/>
          <a:stretch>
            <a:fillRect/>
          </a:stretch>
        </p:blipFill>
        <p:spPr>
          <a:xfrm>
            <a:off x="3162300" y="958850"/>
            <a:ext cx="8775700" cy="4933950"/>
          </a:xfrm>
          <a:prstGeom prst="rect">
            <a:avLst/>
          </a:prstGeom>
        </p:spPr>
      </p:pic>
      <p:sp>
        <p:nvSpPr>
          <p:cNvPr id="4" name="Rectangle 3"/>
          <p:cNvSpPr/>
          <p:nvPr/>
        </p:nvSpPr>
        <p:spPr>
          <a:xfrm>
            <a:off x="3162300" y="958850"/>
            <a:ext cx="8775700" cy="493395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BERICHTE</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Der Nachweis</a:t>
            </a:r>
          </a:p>
          <a:p>
            <a:pPr algn="l">
              <a:lnSpc>
                <a:spcPct val="116000"/>
              </a:lnSpc>
            </a:pPr>
            <a:r>
              <a:rPr b="1" sz="2800">
                <a:solidFill>
                  <a:srgbClr val="11171A"/>
                </a:solidFill>
                <a:latin typeface="Space Grotesk"/>
              </a:rPr>
              <a:t>auf Papier</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48387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10 Berichte, ein Klick</a:t>
            </a:r>
          </a:p>
        </p:txBody>
      </p:sp>
      <p:sp>
        <p:nvSpPr>
          <p:cNvPr id="9" name="Oval 8"/>
          <p:cNvSpPr/>
          <p:nvPr/>
        </p:nvSpPr>
        <p:spPr>
          <a:xfrm>
            <a:off x="508000" y="49973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238750"/>
            <a:ext cx="2501900" cy="508000"/>
          </a:xfrm>
          <a:prstGeom prst="roundRect">
            <a:avLst>
              <a:gd name="adj" fmla="val 12500"/>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Compliance-Report und</a:t>
            </a:r>
          </a:p>
          <a:p>
            <a:pPr algn="l">
              <a:lnSpc>
                <a:spcPct val="132000"/>
              </a:lnSpc>
            </a:pPr>
            <a:r>
              <a:rPr sz="1100">
                <a:solidFill>
                  <a:srgbClr val="273238"/>
                </a:solidFill>
                <a:latin typeface="IBM Plex Sans"/>
              </a:rPr>
              <a:t>Anwendbarkeitserklärung</a:t>
            </a:r>
          </a:p>
        </p:txBody>
      </p:sp>
      <p:sp>
        <p:nvSpPr>
          <p:cNvPr id="11" name="Oval 10"/>
          <p:cNvSpPr/>
          <p:nvPr/>
        </p:nvSpPr>
        <p:spPr>
          <a:xfrm>
            <a:off x="508000" y="53973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Bericht für die Geschäftsführung</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18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7_ki_at.png"/>
          <p:cNvPicPr>
            <a:picLocks noChangeAspect="1"/>
          </p:cNvPicPr>
          <p:nvPr/>
        </p:nvPicPr>
        <p:blipFill>
          <a:blip r:embed="rId3"/>
          <a:stretch>
            <a:fillRect/>
          </a:stretch>
        </p:blipFill>
        <p:spPr>
          <a:xfrm>
            <a:off x="3511550" y="755650"/>
            <a:ext cx="8077200" cy="5346700"/>
          </a:xfrm>
          <a:prstGeom prst="rect">
            <a:avLst/>
          </a:prstGeom>
        </p:spPr>
      </p:pic>
      <p:sp>
        <p:nvSpPr>
          <p:cNvPr id="4" name="Rectangle 3"/>
          <p:cNvSpPr/>
          <p:nvPr/>
        </p:nvSpPr>
        <p:spPr>
          <a:xfrm>
            <a:off x="3511550" y="755650"/>
            <a:ext cx="8077200" cy="53467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KI-ASSISTENT</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Entwurfshilfe,</a:t>
            </a:r>
          </a:p>
          <a:p>
            <a:pPr algn="l">
              <a:lnSpc>
                <a:spcPct val="116000"/>
              </a:lnSpc>
            </a:pPr>
            <a:r>
              <a:rPr b="1" sz="2800">
                <a:solidFill>
                  <a:srgbClr val="11171A"/>
                </a:solidFill>
                <a:latin typeface="Space Grotesk"/>
              </a:rPr>
              <a:t>kein Ersatz</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48387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Lokales Modell oder EU-Anbieter</a:t>
            </a:r>
          </a:p>
        </p:txBody>
      </p:sp>
      <p:sp>
        <p:nvSpPr>
          <p:cNvPr id="9" name="Oval 8"/>
          <p:cNvSpPr/>
          <p:nvPr/>
        </p:nvSpPr>
        <p:spPr>
          <a:xfrm>
            <a:off x="508000" y="49973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238750"/>
            <a:ext cx="2501900" cy="508000"/>
          </a:xfrm>
          <a:prstGeom prst="roundRect">
            <a:avLst>
              <a:gd name="adj" fmla="val 12500"/>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Standortbestimmung aus Ihrem</a:t>
            </a:r>
          </a:p>
          <a:p>
            <a:pPr algn="l">
              <a:lnSpc>
                <a:spcPct val="132000"/>
              </a:lnSpc>
            </a:pPr>
            <a:r>
              <a:rPr sz="1100">
                <a:solidFill>
                  <a:srgbClr val="273238"/>
                </a:solidFill>
                <a:latin typeface="IBM Plex Sans"/>
              </a:rPr>
              <a:t>Stand</a:t>
            </a:r>
          </a:p>
        </p:txBody>
      </p:sp>
      <p:sp>
        <p:nvSpPr>
          <p:cNvPr id="11" name="Oval 10"/>
          <p:cNvSpPr/>
          <p:nvPr/>
        </p:nvSpPr>
        <p:spPr>
          <a:xfrm>
            <a:off x="508000" y="53973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Jeder Text bleibt ein Entwurf</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19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8_abschluss_at.png"/>
          <p:cNvPicPr>
            <a:picLocks noChangeAspect="1"/>
          </p:cNvPicPr>
          <p:nvPr/>
        </p:nvPicPr>
        <p:blipFill>
          <a:blip r:embed="rId3"/>
          <a:stretch>
            <a:fillRect/>
          </a:stretch>
        </p:blipFill>
        <p:spPr>
          <a:xfrm>
            <a:off x="3162300" y="958850"/>
            <a:ext cx="8775700" cy="4933950"/>
          </a:xfrm>
          <a:prstGeom prst="rect">
            <a:avLst/>
          </a:prstGeom>
        </p:spPr>
      </p:pic>
      <p:sp>
        <p:nvSpPr>
          <p:cNvPr id="4" name="Rectangle 3"/>
          <p:cNvSpPr/>
          <p:nvPr/>
        </p:nvSpPr>
        <p:spPr>
          <a:xfrm>
            <a:off x="3162300" y="958850"/>
            <a:ext cx="8775700" cy="493395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ABSCHLUSS</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Ihre Daten, Ihr</a:t>
            </a:r>
          </a:p>
          <a:p>
            <a:pPr algn="l">
              <a:lnSpc>
                <a:spcPct val="116000"/>
              </a:lnSpc>
            </a:pPr>
            <a:r>
              <a:rPr b="1" sz="2800">
                <a:solidFill>
                  <a:srgbClr val="11171A"/>
                </a:solidFill>
                <a:latin typeface="Space Grotesk"/>
              </a:rPr>
              <a:t>Nachweis</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Ihre Daten bleiben lokal</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Verschlüsselte Sicherung</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Änderungsprotokoll inbegriffen</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tsmondo.eu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20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chluss.png"/>
          <p:cNvPicPr>
            <a:picLocks noChangeAspect="1"/>
          </p:cNvPicPr>
          <p:nvPr/>
        </p:nvPicPr>
        <p:blipFill>
          <a:blip r:embed="rId2"/>
          <a:stretch>
            <a:fillRect/>
          </a:stretch>
        </p:blipFill>
        <p:spPr>
          <a:xfrm>
            <a:off x="0" y="0"/>
            <a:ext cx="12192000" cy="6858000"/>
          </a:xfrm>
          <a:prstGeom prst="rect">
            <a:avLst/>
          </a:prstGeom>
        </p:spPr>
      </p:pic>
      <p:pic>
        <p:nvPicPr>
          <p:cNvPr id="3" name="Picture 2" descr="tsmondo-logo-knockout.png"/>
          <p:cNvPicPr>
            <a:picLocks noChangeAspect="1"/>
          </p:cNvPicPr>
          <p:nvPr/>
        </p:nvPicPr>
        <p:blipFill>
          <a:blip r:embed="rId3"/>
          <a:stretch>
            <a:fillRect/>
          </a:stretch>
        </p:blipFill>
        <p:spPr>
          <a:xfrm>
            <a:off x="4699000" y="1460500"/>
            <a:ext cx="2794000" cy="482600"/>
          </a:xfrm>
          <a:prstGeom prst="rect">
            <a:avLst/>
          </a:prstGeom>
        </p:spPr>
      </p:pic>
      <p:sp>
        <p:nvSpPr>
          <p:cNvPr id="4" name="TextBox 3"/>
          <p:cNvSpPr txBox="1"/>
          <p:nvPr/>
        </p:nvSpPr>
        <p:spPr>
          <a:xfrm>
            <a:off x="1651000" y="2654300"/>
            <a:ext cx="8890000" cy="889000"/>
          </a:xfrm>
          <a:prstGeom prst="rect">
            <a:avLst/>
          </a:prstGeom>
          <a:noFill/>
        </p:spPr>
        <p:txBody>
          <a:bodyPr wrap="square" lIns="0" rIns="0" tIns="0" bIns="0">
            <a:spAutoFit/>
          </a:bodyPr>
          <a:lstStyle/>
          <a:p>
            <a:pPr algn="ctr">
              <a:lnSpc>
                <a:spcPct val="116000"/>
              </a:lnSpc>
            </a:pPr>
            <a:r>
              <a:rPr b="1" sz="4600">
                <a:solidFill>
                  <a:srgbClr val="F4F6F7"/>
                </a:solidFill>
                <a:latin typeface="Space Grotesk"/>
              </a:rPr>
              <a:t>Vielen Dank.</a:t>
            </a:r>
          </a:p>
        </p:txBody>
      </p:sp>
      <p:sp>
        <p:nvSpPr>
          <p:cNvPr id="5" name="Rectangle 4"/>
          <p:cNvSpPr/>
          <p:nvPr/>
        </p:nvSpPr>
        <p:spPr>
          <a:xfrm>
            <a:off x="5715000" y="3683000"/>
            <a:ext cx="762000" cy="31750"/>
          </a:xfrm>
          <a:prstGeom prst="rect">
            <a:avLst/>
          </a:prstGeom>
          <a:solidFill>
            <a:srgbClr val="1F9E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651000" y="3949700"/>
            <a:ext cx="8890000" cy="381000"/>
          </a:xfrm>
          <a:prstGeom prst="rect">
            <a:avLst/>
          </a:prstGeom>
          <a:noFill/>
        </p:spPr>
        <p:txBody>
          <a:bodyPr wrap="square" lIns="0" rIns="0" tIns="0" bIns="0">
            <a:spAutoFit/>
          </a:bodyPr>
          <a:lstStyle/>
          <a:p>
            <a:pPr algn="ctr">
              <a:lnSpc>
                <a:spcPct val="116000"/>
              </a:lnSpc>
            </a:pPr>
            <a:r>
              <a:rPr b="0" sz="1600" spc="300">
                <a:solidFill>
                  <a:srgbClr val="B4C0C5"/>
                </a:solidFill>
                <a:latin typeface="IBM Plex Mono"/>
              </a:rPr>
              <a:t>tsmondo.eu · Münster</a:t>
            </a:r>
          </a:p>
        </p:txBody>
      </p:sp>
      <p:sp>
        <p:nvSpPr>
          <p:cNvPr id="7" name="TextBox 6"/>
          <p:cNvSpPr txBox="1"/>
          <p:nvPr/>
        </p:nvSpPr>
        <p:spPr>
          <a:xfrm>
            <a:off x="1651000" y="4432300"/>
            <a:ext cx="8890000" cy="381000"/>
          </a:xfrm>
          <a:prstGeom prst="rect">
            <a:avLst/>
          </a:prstGeom>
          <a:noFill/>
        </p:spPr>
        <p:txBody>
          <a:bodyPr wrap="square" lIns="0" rIns="0" tIns="0" bIns="0">
            <a:spAutoFit/>
          </a:bodyPr>
          <a:lstStyle/>
          <a:p>
            <a:pPr algn="ctr">
              <a:lnSpc>
                <a:spcPct val="116000"/>
              </a:lnSpc>
            </a:pPr>
            <a:r>
              <a:rPr b="0" sz="1400">
                <a:solidFill>
                  <a:srgbClr val="6A7B85"/>
                </a:solidFill>
                <a:latin typeface="IBM Plex Sans"/>
              </a:rPr>
              <a:t>Nachweisbare Compliance, Schritt für Schritt.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