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NIS 2 Directive requires many medium-sized companies to put measures, evidence and reporting channels in place. The NIS2 Manager from TSMONDO takes you through those obligations, locally on your own machine, in a single application.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NIS2 Manager is an application for implementing and evidencing the NIS 2 obligations. The application itself runs locally on your own machine, with no server and no customer account. It ships with 161 requirements, 32 registers and over 80 document templates. What you see here is the overview: the current state of implementation, available at any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starts with the organisation data. Organisation, responsible persons, scope and contact details are entered once. These entries appear in the header of the application, in every report and in every document template, whose placeholders are filled from them automatically. You can store your own logo. Whether your company counts as an essential or an important entity is settled by the guided project plan in its very first step.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Anyone unsure where to begin follows the project plan. In 9 phases it leads from governance and scope through inventory, risk management and measures to evidence and continual improvement. Every step jumps precisely to where the work is done, and reports its status back to the plan.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overview condenses the current position: level of fulfilment, processing status and a traffic light for certification readiness. Next to them are the open residual risks from the risk register, the upcoming due dates and your own metrics. Below that, tiles show the implementation status per standard, among them ISO 27001, ISO 22301, and Article 32 of the General Data Protection Regulation.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catalogue holds 161 requirements set out in Commission Implementing Regulation 2024/2690, each carrying its reference to Article 21. For each of them you set a status, enter a comment and record the evidence. For every requirement the application suggests matching evidence and documents, which can be opened directly. A switch lets you view the same position against a different standard profile.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documents area holds over 80 templates: policies, directives, fact sheets, checklists, concepts, procedures and playbooks, sorted into categories. Every template comes with a fully completed example that shows what the finished document looks like. Each template names the requirement it satisfies.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template comes in two forms: the blank template and a fully worked example. You adopt a template into your system, edit the working copy in the built-in editor and output it as a Word file or as a PDF. If you prefer, you can adopt all documents in a single pass.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32 registers make up the evidence base. 27 of them sit in the registers area: role matrix, inventory of systems and software, processes, critical information, incidents, training and key figures. Risks and suppliers each have an area of their own, because more than one table belongs to them. Every table can be edited directly in the view and can be exported as a CSV file and imported again. Example rows show what belongs in each column.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risk register and the treatment plan sit together in the risk area. You assess each risk by likelihood and impact on three levels, and the matrix shows the distribution. For every risk you plan measures with owners and dates and link them to the relevant documents and registers. Accepted residual risks are documented.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business impact analysis takes the processes from the process register. The maximum tolerable outage comes from there as well; for each process you add the recovery time objective and the recovery point objective, the data loss that is still acceptable, and you name the resources needed for it. From that the application derives a recovery sequence: central processes first, then by the shortest recovery time.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emergency area is built for the worst case. It shows immediate actions, the recovery sequence, your own emergency contacts and the competent authorities for the selected country. The reporting cascade under the NIS 2 Directive and the applicable national transposition act sits visibly above them: 24 hours for the early warning, 72 hours for the incident notification, one month for the final report. Alongside it, the 72 hour deadline of the data protection supervisory authority. An assistant prepares the notification to the authority, optionally tied to a recorded incident.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application collects due dates from every register automatically: review dates, deadlines, validity periods and recurrence intervals. Overdue dates and everything falling due within the next thirty days stand at the top. One click jumps into the register concerned. All due dates can be written out as a calendar file, with a reminder seven days beforehand.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supply chain is an obligation in its own right under the NIS 2 Directive. In the suppliers area you maintain a list of your service providers and work through a structured questionnaire for each one: management system, risk analysis, access control, business continuity and reporting channels. The questions carry different weights, and from them comes a score that makes visible where a closer look is needed.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every supplier will work inside your system. One button therefore produces a fillable PDF: the client, the supplier and the instructions at the top, then 37 questions along the 10 measure areas of Article 21. The supplier ticks yes, no or not applicable, saves the file and sends it back. The document is built inside the programme itself, without a server.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completed file comes back, the programme reads it. It identifies the supplier from the identifier inside the document and computes the weighted score. The level of fulfilment appears for each of the 10 measure areas, the critical findings underneath. The history records every assessment with its date: 75 out of 100, traffic light yellow.</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project plan produces tasks with a start, an end and an owner. The tasks area shows them as a Kanban board and as a Gantt chart. Overdue tasks are marked, progress is kept as a percentage, and the owners come from your role matrix, that is, from data you maintain anyway. For each owner the list can be output as a calendar file, an email draft or a PDF.</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Management has to be trained and has to be able to evidence it. The training area holds a complete series of 12 modules, from scope and management duties through risk management to the reporting obligation and the supply chain. Every module comes with checkpoints for the board, and the corresponding evidence flows into the training registers.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 reports are ready to use. The compliance report shows the implementation status, the statement of applicability gives a justification for every single requirement, and the management report condenses the degree of fulfilment, residual risks, due dates and incidents into a few pages. Added to those are conformity reports for ISO 27001, for ISO 22301, and for Article 32 of the General Data Protection Regulation, as a curated mapping that is subject to expert review. Every report can be printed as a PDF.</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AI assistant is a drafting aid. It runs either with a local language model on your own machine or through a European provider, and the key stays stored locally. It knows the current state of the application and produces a baseline assessment from it, with prioritised next steps. In the emergency area it will draft a notification on request. Every text stays a draft and must be reviewed by a specialist.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data stays on your own machine. Backups can be stored encrypted, a change log records who changed what and when, and in the desktop edition several people work from the same data through a shared data folder. Help, a quick start and the legal notes are built in as well.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NIS2 Manager turns a legal obligation into a documented and auditable position. Contact and further information at tsmondo.eu.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5.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7.png"/><Relationship Id="rId4" Type="http://schemas.openxmlformats.org/officeDocument/2006/relationships/image" Target="../media/image5.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image" Target="../media/image5.png"/><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1.png"/><Relationship Id="rId4" Type="http://schemas.openxmlformats.org/officeDocument/2006/relationships/image" Target="../media/image5.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el.png"/>
          <p:cNvPicPr>
            <a:picLocks noChangeAspect="1"/>
          </p:cNvPicPr>
          <p:nvPr/>
        </p:nvPicPr>
        <p:blipFill>
          <a:blip r:embed="rId2"/>
          <a:stretch>
            <a:fillRect/>
          </a:stretch>
        </p:blipFill>
        <p:spPr>
          <a:xfrm>
            <a:off x="0" y="0"/>
            <a:ext cx="12192000" cy="6858000"/>
          </a:xfrm>
          <a:prstGeom prst="rect">
            <a:avLst/>
          </a:prstGeom>
        </p:spPr>
      </p:pic>
      <p:pic>
        <p:nvPicPr>
          <p:cNvPr id="3" name="Picture 2" descr="tsmondo-logo-knockout.png"/>
          <p:cNvPicPr>
            <a:picLocks noChangeAspect="1"/>
          </p:cNvPicPr>
          <p:nvPr/>
        </p:nvPicPr>
        <p:blipFill>
          <a:blip r:embed="rId3"/>
          <a:stretch>
            <a:fillRect/>
          </a:stretch>
        </p:blipFill>
        <p:spPr>
          <a:xfrm>
            <a:off x="952500" y="609600"/>
            <a:ext cx="2286000" cy="393700"/>
          </a:xfrm>
          <a:prstGeom prst="rect">
            <a:avLst/>
          </a:prstGeom>
        </p:spPr>
      </p:pic>
      <p:sp>
        <p:nvSpPr>
          <p:cNvPr id="4" name="TextBox 3"/>
          <p:cNvSpPr txBox="1"/>
          <p:nvPr/>
        </p:nvSpPr>
        <p:spPr>
          <a:xfrm>
            <a:off x="952500" y="2679700"/>
            <a:ext cx="10287000" cy="381000"/>
          </a:xfrm>
          <a:prstGeom prst="rect">
            <a:avLst/>
          </a:prstGeom>
          <a:noFill/>
        </p:spPr>
        <p:txBody>
          <a:bodyPr wrap="square" lIns="0" rIns="0" tIns="0" bIns="0">
            <a:spAutoFit/>
          </a:bodyPr>
          <a:lstStyle/>
          <a:p>
            <a:pPr algn="l">
              <a:lnSpc>
                <a:spcPct val="116000"/>
              </a:lnSpc>
            </a:pPr>
            <a:r>
              <a:rPr b="0" sz="1300" spc="600">
                <a:solidFill>
                  <a:srgbClr val="46B894"/>
                </a:solidFill>
                <a:latin typeface="IBM Plex Mono"/>
              </a:rPr>
              <a:t>PRODUCT WALKTHROUGH</a:t>
            </a:r>
          </a:p>
        </p:txBody>
      </p:sp>
      <p:sp>
        <p:nvSpPr>
          <p:cNvPr id="5" name="TextBox 4"/>
          <p:cNvSpPr txBox="1"/>
          <p:nvPr/>
        </p:nvSpPr>
        <p:spPr>
          <a:xfrm>
            <a:off x="927100" y="2959100"/>
            <a:ext cx="10287000" cy="1651000"/>
          </a:xfrm>
          <a:prstGeom prst="rect">
            <a:avLst/>
          </a:prstGeom>
          <a:noFill/>
        </p:spPr>
        <p:txBody>
          <a:bodyPr wrap="square" lIns="0" rIns="0" tIns="0" bIns="0">
            <a:spAutoFit/>
          </a:bodyPr>
          <a:lstStyle/>
          <a:p>
            <a:pPr algn="l">
              <a:lnSpc>
                <a:spcPct val="116000"/>
              </a:lnSpc>
            </a:pPr>
            <a:r>
              <a:rPr b="1" sz="10000">
                <a:solidFill>
                  <a:srgbClr val="F4F6F7"/>
                </a:solidFill>
                <a:latin typeface="Space Grotesk"/>
              </a:rPr>
              <a:t>NIS2 Manager</a:t>
            </a:r>
          </a:p>
        </p:txBody>
      </p:sp>
      <p:sp>
        <p:nvSpPr>
          <p:cNvPr id="6" name="TextBox 5"/>
          <p:cNvSpPr txBox="1"/>
          <p:nvPr/>
        </p:nvSpPr>
        <p:spPr>
          <a:xfrm>
            <a:off x="952500" y="4775200"/>
            <a:ext cx="10287000" cy="571500"/>
          </a:xfrm>
          <a:prstGeom prst="rect">
            <a:avLst/>
          </a:prstGeom>
          <a:noFill/>
        </p:spPr>
        <p:txBody>
          <a:bodyPr wrap="square" lIns="0" rIns="0" tIns="0" bIns="0">
            <a:spAutoFit/>
          </a:bodyPr>
          <a:lstStyle/>
          <a:p>
            <a:pPr algn="l">
              <a:lnSpc>
                <a:spcPct val="116000"/>
              </a:lnSpc>
            </a:pPr>
            <a:r>
              <a:rPr b="0" sz="2500">
                <a:solidFill>
                  <a:srgbClr val="E9EDEF"/>
                </a:solidFill>
                <a:latin typeface="Space Grotesk"/>
              </a:rPr>
              <a:t>Implement, document and evidence NIS 2 — in a single application</a:t>
            </a:r>
          </a:p>
        </p:txBody>
      </p:sp>
      <p:sp>
        <p:nvSpPr>
          <p:cNvPr id="7" name="Rectangle 6"/>
          <p:cNvSpPr/>
          <p:nvPr/>
        </p:nvSpPr>
        <p:spPr>
          <a:xfrm>
            <a:off x="952500" y="5410200"/>
            <a:ext cx="698500" cy="31750"/>
          </a:xfrm>
          <a:prstGeom prst="rect">
            <a:avLst/>
          </a:prstGeom>
          <a:solidFill>
            <a:srgbClr val="1F9E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52500" y="5537200"/>
            <a:ext cx="10287000" cy="381000"/>
          </a:xfrm>
          <a:prstGeom prst="rect">
            <a:avLst/>
          </a:prstGeom>
          <a:noFill/>
        </p:spPr>
        <p:txBody>
          <a:bodyPr wrap="square" lIns="0" rIns="0" tIns="0" bIns="0">
            <a:spAutoFit/>
          </a:bodyPr>
          <a:lstStyle/>
          <a:p>
            <a:pPr algn="l">
              <a:lnSpc>
                <a:spcPct val="116000"/>
              </a:lnSpc>
            </a:pPr>
            <a:r>
              <a:rPr b="0" sz="1400">
                <a:solidFill>
                  <a:srgbClr val="B4C0C5"/>
                </a:solidFill>
                <a:latin typeface="IBM Plex Sans"/>
              </a:rPr>
              <a:t>TSMONDO · Münster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1_einstieg_en.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INTRODUCTION</a:t>
            </a:r>
          </a:p>
        </p:txBody>
      </p:sp>
      <p:sp>
        <p:nvSpPr>
          <p:cNvPr id="6" name="TextBox 5"/>
          <p:cNvSpPr txBox="1"/>
          <p:nvPr/>
        </p:nvSpPr>
        <p:spPr>
          <a:xfrm>
            <a:off x="393700" y="850900"/>
            <a:ext cx="2552700" cy="834135"/>
          </a:xfrm>
          <a:prstGeom prst="rect">
            <a:avLst/>
          </a:prstGeom>
          <a:noFill/>
        </p:spPr>
        <p:txBody>
          <a:bodyPr wrap="square" lIns="0" rIns="0" tIns="0" bIns="0">
            <a:spAutoFit/>
          </a:bodyPr>
          <a:lstStyle/>
          <a:p>
            <a:pPr algn="l">
              <a:lnSpc>
                <a:spcPct val="116000"/>
              </a:lnSpc>
            </a:pPr>
            <a:r>
              <a:rPr b="1" sz="2400">
                <a:solidFill>
                  <a:srgbClr val="11171A"/>
                </a:solidFill>
                <a:latin typeface="Space Grotesk"/>
              </a:rPr>
              <a:t>What the</a:t>
            </a:r>
          </a:p>
          <a:p>
            <a:pPr algn="l">
              <a:lnSpc>
                <a:spcPct val="116000"/>
              </a:lnSpc>
            </a:pPr>
            <a:r>
              <a:rPr b="1" sz="2400">
                <a:solidFill>
                  <a:srgbClr val="11171A"/>
                </a:solidFill>
                <a:latin typeface="Space Grotesk"/>
              </a:rPr>
              <a:t>application does</a:t>
            </a:r>
          </a:p>
        </p:txBody>
      </p:sp>
      <p:sp>
        <p:nvSpPr>
          <p:cNvPr id="7" name="Rectangle 6"/>
          <p:cNvSpPr/>
          <p:nvPr/>
        </p:nvSpPr>
        <p:spPr>
          <a:xfrm>
            <a:off x="406400" y="1723136"/>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Runs locally on your machine</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161 requirements, 32 registers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Over 80 document templates</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01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2_stammdaten_en.png"/>
          <p:cNvPicPr>
            <a:picLocks noChangeAspect="1"/>
          </p:cNvPicPr>
          <p:nvPr/>
        </p:nvPicPr>
        <p:blipFill>
          <a:blip r:embed="rId3"/>
          <a:stretch>
            <a:fillRect/>
          </a:stretch>
        </p:blipFill>
        <p:spPr>
          <a:xfrm>
            <a:off x="3981450" y="755650"/>
            <a:ext cx="7131050" cy="5346700"/>
          </a:xfrm>
          <a:prstGeom prst="rect">
            <a:avLst/>
          </a:prstGeom>
        </p:spPr>
      </p:pic>
      <p:sp>
        <p:nvSpPr>
          <p:cNvPr id="4" name="Rectangle 3"/>
          <p:cNvSpPr/>
          <p:nvPr/>
        </p:nvSpPr>
        <p:spPr>
          <a:xfrm>
            <a:off x="3981450" y="755650"/>
            <a:ext cx="71310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ORGANISATION DATA</a:t>
            </a:r>
          </a:p>
        </p:txBody>
      </p:sp>
      <p:sp>
        <p:nvSpPr>
          <p:cNvPr id="6" name="TextBox 5"/>
          <p:cNvSpPr txBox="1"/>
          <p:nvPr/>
        </p:nvSpPr>
        <p:spPr>
          <a:xfrm>
            <a:off x="393700" y="850900"/>
            <a:ext cx="2552700" cy="834135"/>
          </a:xfrm>
          <a:prstGeom prst="rect">
            <a:avLst/>
          </a:prstGeom>
          <a:noFill/>
        </p:spPr>
        <p:txBody>
          <a:bodyPr wrap="square" lIns="0" rIns="0" tIns="0" bIns="0">
            <a:spAutoFit/>
          </a:bodyPr>
          <a:lstStyle/>
          <a:p>
            <a:pPr algn="l">
              <a:lnSpc>
                <a:spcPct val="116000"/>
              </a:lnSpc>
            </a:pPr>
            <a:r>
              <a:rPr b="1" sz="2400">
                <a:solidFill>
                  <a:srgbClr val="11171A"/>
                </a:solidFill>
                <a:latin typeface="Space Grotesk"/>
              </a:rPr>
              <a:t>Enter once, used</a:t>
            </a:r>
          </a:p>
          <a:p>
            <a:pPr algn="l">
              <a:lnSpc>
                <a:spcPct val="116000"/>
              </a:lnSpc>
            </a:pPr>
            <a:r>
              <a:rPr b="1" sz="2400">
                <a:solidFill>
                  <a:srgbClr val="11171A"/>
                </a:solidFill>
                <a:latin typeface="Space Grotesk"/>
              </a:rPr>
              <a:t>everywhere</a:t>
            </a:r>
          </a:p>
        </p:txBody>
      </p:sp>
      <p:sp>
        <p:nvSpPr>
          <p:cNvPr id="7" name="Rectangle 6"/>
          <p:cNvSpPr/>
          <p:nvPr/>
        </p:nvSpPr>
        <p:spPr>
          <a:xfrm>
            <a:off x="406400" y="1723136"/>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Organisation and scope</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Feeds reports and templates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Your own logo</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02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3_projektplan_en.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PROJECT PLAN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The guided</a:t>
            </a:r>
          </a:p>
          <a:p>
            <a:pPr algn="l">
              <a:lnSpc>
                <a:spcPct val="116000"/>
              </a:lnSpc>
            </a:pPr>
            <a:r>
              <a:rPr b="1" sz="2800">
                <a:solidFill>
                  <a:srgbClr val="11171A"/>
                </a:solidFill>
                <a:latin typeface="Space Grotesk"/>
              </a:rPr>
              <a:t>route</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9 phases from start to evidence</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Every step jumps to its place</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is reported back</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03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4_cockpit_en.png"/>
          <p:cNvPicPr>
            <a:picLocks noChangeAspect="1"/>
          </p:cNvPicPr>
          <p:nvPr/>
        </p:nvPicPr>
        <p:blipFill>
          <a:blip r:embed="rId3"/>
          <a:stretch>
            <a:fillRect/>
          </a:stretch>
        </p:blipFill>
        <p:spPr>
          <a:xfrm>
            <a:off x="3175000" y="755650"/>
            <a:ext cx="8743950" cy="5346700"/>
          </a:xfrm>
          <a:prstGeom prst="rect">
            <a:avLst/>
          </a:prstGeom>
        </p:spPr>
      </p:pic>
      <p:sp>
        <p:nvSpPr>
          <p:cNvPr id="4" name="Rectangle 3"/>
          <p:cNvSpPr/>
          <p:nvPr/>
        </p:nvSpPr>
        <p:spPr>
          <a:xfrm>
            <a:off x="3175000" y="755650"/>
            <a:ext cx="87439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OVERVIEW</a:t>
            </a:r>
          </a:p>
        </p:txBody>
      </p:sp>
      <p:sp>
        <p:nvSpPr>
          <p:cNvPr id="6" name="TextBox 5"/>
          <p:cNvSpPr txBox="1"/>
          <p:nvPr/>
        </p:nvSpPr>
        <p:spPr>
          <a:xfrm>
            <a:off x="393700" y="850900"/>
            <a:ext cx="2552700" cy="716280"/>
          </a:xfrm>
          <a:prstGeom prst="rect">
            <a:avLst/>
          </a:prstGeom>
          <a:noFill/>
        </p:spPr>
        <p:txBody>
          <a:bodyPr wrap="square" lIns="0" rIns="0" tIns="0" bIns="0">
            <a:spAutoFit/>
          </a:bodyPr>
          <a:lstStyle/>
          <a:p>
            <a:pPr algn="l">
              <a:lnSpc>
                <a:spcPct val="116000"/>
              </a:lnSpc>
            </a:pPr>
            <a:r>
              <a:rPr b="1" sz="2000">
                <a:solidFill>
                  <a:srgbClr val="11171A"/>
                </a:solidFill>
                <a:latin typeface="Space Grotesk"/>
              </a:rPr>
              <a:t>The current</a:t>
            </a:r>
          </a:p>
          <a:p>
            <a:pPr algn="l">
              <a:lnSpc>
                <a:spcPct val="116000"/>
              </a:lnSpc>
            </a:pPr>
            <a:r>
              <a:rPr b="1" sz="2000">
                <a:solidFill>
                  <a:srgbClr val="11171A"/>
                </a:solidFill>
                <a:latin typeface="Space Grotesk"/>
              </a:rPr>
              <a:t>position at a glance</a:t>
            </a:r>
          </a:p>
        </p:txBody>
      </p:sp>
      <p:sp>
        <p:nvSpPr>
          <p:cNvPr id="7" name="Rectangle 6"/>
          <p:cNvSpPr/>
          <p:nvPr/>
        </p:nvSpPr>
        <p:spPr>
          <a:xfrm>
            <a:off x="406400" y="1605280"/>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Level of fulfilment and readiness</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Residual risks and due dates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per standard</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04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5_anforderungen_en.png"/>
          <p:cNvPicPr>
            <a:picLocks noChangeAspect="1"/>
          </p:cNvPicPr>
          <p:nvPr/>
        </p:nvPicPr>
        <p:blipFill>
          <a:blip r:embed="rId3"/>
          <a:stretch>
            <a:fillRect/>
          </a:stretch>
        </p:blipFill>
        <p:spPr>
          <a:xfrm>
            <a:off x="3162300" y="1155700"/>
            <a:ext cx="8775700" cy="4546600"/>
          </a:xfrm>
          <a:prstGeom prst="rect">
            <a:avLst/>
          </a:prstGeom>
        </p:spPr>
      </p:pic>
      <p:sp>
        <p:nvSpPr>
          <p:cNvPr id="4" name="Rectangle 3"/>
          <p:cNvSpPr/>
          <p:nvPr/>
        </p:nvSpPr>
        <p:spPr>
          <a:xfrm>
            <a:off x="3162300" y="1155700"/>
            <a:ext cx="8775700" cy="45466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REQUIREMENTS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Assess and</a:t>
            </a:r>
          </a:p>
          <a:p>
            <a:pPr algn="l">
              <a:lnSpc>
                <a:spcPct val="116000"/>
              </a:lnSpc>
            </a:pPr>
            <a:r>
              <a:rPr b="1" sz="2800">
                <a:solidFill>
                  <a:srgbClr val="11171A"/>
                </a:solidFill>
                <a:latin typeface="Space Grotesk"/>
              </a:rPr>
              <a:t>evidence</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161 requirements</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comment, evidence</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Reference to Article 21</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05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6_dokumente_en.png"/>
          <p:cNvPicPr>
            <a:picLocks noChangeAspect="1"/>
          </p:cNvPicPr>
          <p:nvPr/>
        </p:nvPicPr>
        <p:blipFill>
          <a:blip r:embed="rId3"/>
          <a:stretch>
            <a:fillRect/>
          </a:stretch>
        </p:blipFill>
        <p:spPr>
          <a:xfrm>
            <a:off x="3162300" y="1479550"/>
            <a:ext cx="8775700" cy="3898900"/>
          </a:xfrm>
          <a:prstGeom prst="rect">
            <a:avLst/>
          </a:prstGeom>
        </p:spPr>
      </p:pic>
      <p:sp>
        <p:nvSpPr>
          <p:cNvPr id="4" name="Rectangle 3"/>
          <p:cNvSpPr/>
          <p:nvPr/>
        </p:nvSpPr>
        <p:spPr>
          <a:xfrm>
            <a:off x="3162300" y="1479550"/>
            <a:ext cx="8775700" cy="38989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DOCUMENTS</a:t>
            </a:r>
          </a:p>
        </p:txBody>
      </p:sp>
      <p:sp>
        <p:nvSpPr>
          <p:cNvPr id="6" name="TextBox 5"/>
          <p:cNvSpPr txBox="1"/>
          <p:nvPr/>
        </p:nvSpPr>
        <p:spPr>
          <a:xfrm>
            <a:off x="393700" y="850900"/>
            <a:ext cx="2552700" cy="804672"/>
          </a:xfrm>
          <a:prstGeom prst="rect">
            <a:avLst/>
          </a:prstGeom>
          <a:noFill/>
        </p:spPr>
        <p:txBody>
          <a:bodyPr wrap="square" lIns="0" rIns="0" tIns="0" bIns="0">
            <a:spAutoFit/>
          </a:bodyPr>
          <a:lstStyle/>
          <a:p>
            <a:pPr algn="l">
              <a:lnSpc>
                <a:spcPct val="116000"/>
              </a:lnSpc>
            </a:pPr>
            <a:r>
              <a:rPr b="1" sz="2300">
                <a:solidFill>
                  <a:srgbClr val="11171A"/>
                </a:solidFill>
                <a:latin typeface="Space Grotesk"/>
              </a:rPr>
              <a:t>Templates with a</a:t>
            </a:r>
          </a:p>
          <a:p>
            <a:pPr algn="l">
              <a:lnSpc>
                <a:spcPct val="116000"/>
              </a:lnSpc>
            </a:pPr>
            <a:r>
              <a:rPr b="1" sz="2300">
                <a:solidFill>
                  <a:srgbClr val="11171A"/>
                </a:solidFill>
                <a:latin typeface="Space Grotesk"/>
              </a:rPr>
              <a:t>worked example</a:t>
            </a:r>
          </a:p>
        </p:txBody>
      </p:sp>
      <p:sp>
        <p:nvSpPr>
          <p:cNvPr id="7" name="Rectangle 6"/>
          <p:cNvSpPr/>
          <p:nvPr/>
        </p:nvSpPr>
        <p:spPr>
          <a:xfrm>
            <a:off x="406400" y="1693672"/>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Over 80 templates, sorted</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Each template names its</a:t>
            </a:r>
          </a:p>
          <a:p>
            <a:pPr algn="l">
              <a:lnSpc>
                <a:spcPct val="132000"/>
              </a:lnSpc>
            </a:pPr>
            <a:r>
              <a:rPr sz="1100">
                <a:solidFill>
                  <a:srgbClr val="273238"/>
                </a:solidFill>
                <a:latin typeface="IBM Plex Sans"/>
              </a:rPr>
              <a:t>requirement</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 completed example included</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06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7_editor_en.png"/>
          <p:cNvPicPr>
            <a:picLocks noChangeAspect="1"/>
          </p:cNvPicPr>
          <p:nvPr/>
        </p:nvPicPr>
        <p:blipFill>
          <a:blip r:embed="rId3"/>
          <a:stretch>
            <a:fillRect/>
          </a:stretch>
        </p:blipFill>
        <p:spPr>
          <a:xfrm>
            <a:off x="5048250" y="755650"/>
            <a:ext cx="4997450" cy="5346700"/>
          </a:xfrm>
          <a:prstGeom prst="rect">
            <a:avLst/>
          </a:prstGeom>
        </p:spPr>
      </p:pic>
      <p:sp>
        <p:nvSpPr>
          <p:cNvPr id="4" name="Rectangle 3"/>
          <p:cNvSpPr/>
          <p:nvPr/>
        </p:nvSpPr>
        <p:spPr>
          <a:xfrm>
            <a:off x="5048250" y="755650"/>
            <a:ext cx="49974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EDITOR</a:t>
            </a:r>
          </a:p>
        </p:txBody>
      </p:sp>
      <p:sp>
        <p:nvSpPr>
          <p:cNvPr id="6" name="TextBox 5"/>
          <p:cNvSpPr txBox="1"/>
          <p:nvPr/>
        </p:nvSpPr>
        <p:spPr>
          <a:xfrm>
            <a:off x="393700" y="850900"/>
            <a:ext cx="2552700" cy="804672"/>
          </a:xfrm>
          <a:prstGeom prst="rect">
            <a:avLst/>
          </a:prstGeom>
          <a:noFill/>
        </p:spPr>
        <p:txBody>
          <a:bodyPr wrap="square" lIns="0" rIns="0" tIns="0" bIns="0">
            <a:spAutoFit/>
          </a:bodyPr>
          <a:lstStyle/>
          <a:p>
            <a:pPr algn="l">
              <a:lnSpc>
                <a:spcPct val="116000"/>
              </a:lnSpc>
            </a:pPr>
            <a:r>
              <a:rPr b="1" sz="2300">
                <a:solidFill>
                  <a:srgbClr val="11171A"/>
                </a:solidFill>
                <a:latin typeface="Space Grotesk"/>
              </a:rPr>
              <a:t>From template to</a:t>
            </a:r>
          </a:p>
          <a:p>
            <a:pPr algn="l">
              <a:lnSpc>
                <a:spcPct val="116000"/>
              </a:lnSpc>
            </a:pPr>
            <a:r>
              <a:rPr b="1" sz="2300">
                <a:solidFill>
                  <a:srgbClr val="11171A"/>
                </a:solidFill>
                <a:latin typeface="Space Grotesk"/>
              </a:rPr>
              <a:t>your document</a:t>
            </a:r>
          </a:p>
        </p:txBody>
      </p:sp>
      <p:sp>
        <p:nvSpPr>
          <p:cNvPr id="7" name="Rectangle 6"/>
          <p:cNvSpPr/>
          <p:nvPr/>
        </p:nvSpPr>
        <p:spPr>
          <a:xfrm>
            <a:off x="406400" y="1693672"/>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Template and worked example</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Editor built into the program</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Export as Word or PDF</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07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8_register_en.png"/>
          <p:cNvPicPr>
            <a:picLocks noChangeAspect="1"/>
          </p:cNvPicPr>
          <p:nvPr/>
        </p:nvPicPr>
        <p:blipFill>
          <a:blip r:embed="rId3"/>
          <a:stretch>
            <a:fillRect/>
          </a:stretch>
        </p:blipFill>
        <p:spPr>
          <a:xfrm>
            <a:off x="3162300" y="2209800"/>
            <a:ext cx="8775700" cy="2432050"/>
          </a:xfrm>
          <a:prstGeom prst="rect">
            <a:avLst/>
          </a:prstGeom>
        </p:spPr>
      </p:pic>
      <p:sp>
        <p:nvSpPr>
          <p:cNvPr id="4" name="Rectangle 3"/>
          <p:cNvSpPr/>
          <p:nvPr/>
        </p:nvSpPr>
        <p:spPr>
          <a:xfrm>
            <a:off x="3162300" y="2209800"/>
            <a:ext cx="8775700" cy="24320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REGISTERS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The evidence</a:t>
            </a:r>
          </a:p>
          <a:p>
            <a:pPr algn="l">
              <a:lnSpc>
                <a:spcPct val="116000"/>
              </a:lnSpc>
            </a:pPr>
            <a:r>
              <a:rPr b="1" sz="2800">
                <a:solidFill>
                  <a:srgbClr val="11171A"/>
                </a:solidFill>
                <a:latin typeface="Space Grotesk"/>
              </a:rPr>
              <a:t>base</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32 registers, editable in place</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Inventory, processes, incidents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Import and export as CSV</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08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9_risiko_en.png"/>
          <p:cNvPicPr>
            <a:picLocks noChangeAspect="1"/>
          </p:cNvPicPr>
          <p:nvPr/>
        </p:nvPicPr>
        <p:blipFill>
          <a:blip r:embed="rId3"/>
          <a:stretch>
            <a:fillRect/>
          </a:stretch>
        </p:blipFill>
        <p:spPr>
          <a:xfrm>
            <a:off x="3162300" y="1174750"/>
            <a:ext cx="8775700" cy="4502150"/>
          </a:xfrm>
          <a:prstGeom prst="rect">
            <a:avLst/>
          </a:prstGeom>
        </p:spPr>
      </p:pic>
      <p:sp>
        <p:nvSpPr>
          <p:cNvPr id="4" name="Rectangle 3"/>
          <p:cNvSpPr/>
          <p:nvPr/>
        </p:nvSpPr>
        <p:spPr>
          <a:xfrm>
            <a:off x="3162300" y="1174750"/>
            <a:ext cx="8775700" cy="45021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RISK</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Assess and</a:t>
            </a:r>
          </a:p>
          <a:p>
            <a:pPr algn="l">
              <a:lnSpc>
                <a:spcPct val="116000"/>
              </a:lnSpc>
            </a:pPr>
            <a:r>
              <a:rPr b="1" sz="2800">
                <a:solidFill>
                  <a:srgbClr val="11171A"/>
                </a:solidFill>
                <a:latin typeface="Space Grotesk"/>
              </a:rPr>
              <a:t>treat</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Risk register and matrix</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Likelihood times impact</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Measures with owners</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09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0_bia_en.png"/>
          <p:cNvPicPr>
            <a:picLocks noChangeAspect="1"/>
          </p:cNvPicPr>
          <p:nvPr/>
        </p:nvPicPr>
        <p:blipFill>
          <a:blip r:embed="rId3"/>
          <a:stretch>
            <a:fillRect/>
          </a:stretch>
        </p:blipFill>
        <p:spPr>
          <a:xfrm>
            <a:off x="3162300" y="1543050"/>
            <a:ext cx="8775700" cy="3765550"/>
          </a:xfrm>
          <a:prstGeom prst="rect">
            <a:avLst/>
          </a:prstGeom>
        </p:spPr>
      </p:pic>
      <p:sp>
        <p:nvSpPr>
          <p:cNvPr id="4" name="Rectangle 3"/>
          <p:cNvSpPr/>
          <p:nvPr/>
        </p:nvSpPr>
        <p:spPr>
          <a:xfrm>
            <a:off x="3162300" y="1543050"/>
            <a:ext cx="8775700" cy="37655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BIA</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What has to</a:t>
            </a:r>
          </a:p>
          <a:p>
            <a:pPr algn="l">
              <a:lnSpc>
                <a:spcPct val="116000"/>
              </a:lnSpc>
            </a:pPr>
            <a:r>
              <a:rPr b="1" sz="2800">
                <a:solidFill>
                  <a:srgbClr val="11171A"/>
                </a:solidFill>
                <a:latin typeface="Space Grotesk"/>
              </a:rPr>
              <a:t>run again first</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Processes from the register</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Outage time and data loss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Recovery sequence</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10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1_notfall_en.png"/>
          <p:cNvPicPr>
            <a:picLocks noChangeAspect="1"/>
          </p:cNvPicPr>
          <p:nvPr/>
        </p:nvPicPr>
        <p:blipFill>
          <a:blip r:embed="rId3"/>
          <a:stretch>
            <a:fillRect/>
          </a:stretch>
        </p:blipFill>
        <p:spPr>
          <a:xfrm>
            <a:off x="3162300" y="1657350"/>
            <a:ext cx="8775700" cy="3536950"/>
          </a:xfrm>
          <a:prstGeom prst="rect">
            <a:avLst/>
          </a:prstGeom>
        </p:spPr>
      </p:pic>
      <p:sp>
        <p:nvSpPr>
          <p:cNvPr id="4" name="Rectangle 3"/>
          <p:cNvSpPr/>
          <p:nvPr/>
        </p:nvSpPr>
        <p:spPr>
          <a:xfrm>
            <a:off x="3162300" y="1657350"/>
            <a:ext cx="8775700" cy="3536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EMERGENCY</a:t>
            </a:r>
          </a:p>
        </p:txBody>
      </p:sp>
      <p:sp>
        <p:nvSpPr>
          <p:cNvPr id="6" name="TextBox 5"/>
          <p:cNvSpPr txBox="1"/>
          <p:nvPr/>
        </p:nvSpPr>
        <p:spPr>
          <a:xfrm>
            <a:off x="393700" y="850900"/>
            <a:ext cx="2552700" cy="922527"/>
          </a:xfrm>
          <a:prstGeom prst="rect">
            <a:avLst/>
          </a:prstGeom>
          <a:noFill/>
        </p:spPr>
        <p:txBody>
          <a:bodyPr wrap="square" lIns="0" rIns="0" tIns="0" bIns="0">
            <a:spAutoFit/>
          </a:bodyPr>
          <a:lstStyle/>
          <a:p>
            <a:pPr algn="l">
              <a:lnSpc>
                <a:spcPct val="116000"/>
              </a:lnSpc>
            </a:pPr>
            <a:r>
              <a:rPr b="1" sz="2700">
                <a:solidFill>
                  <a:srgbClr val="11171A"/>
                </a:solidFill>
                <a:latin typeface="Space Grotesk"/>
              </a:rPr>
              <a:t>Prepared for</a:t>
            </a:r>
          </a:p>
          <a:p>
            <a:pPr algn="l">
              <a:lnSpc>
                <a:spcPct val="116000"/>
              </a:lnSpc>
            </a:pPr>
            <a:r>
              <a:rPr b="1" sz="2700">
                <a:solidFill>
                  <a:srgbClr val="11171A"/>
                </a:solidFill>
                <a:latin typeface="Space Grotesk"/>
              </a:rPr>
              <a:t>the worst case</a:t>
            </a:r>
          </a:p>
        </p:txBody>
      </p:sp>
      <p:sp>
        <p:nvSpPr>
          <p:cNvPr id="7" name="Rectangle 6"/>
          <p:cNvSpPr/>
          <p:nvPr/>
        </p:nvSpPr>
        <p:spPr>
          <a:xfrm>
            <a:off x="406400" y="181152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Immediate actions and contacts</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24 hours, 72 hours, one month</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6388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Reporting assistant for the</a:t>
            </a:r>
          </a:p>
          <a:p>
            <a:pPr algn="l">
              <a:lnSpc>
                <a:spcPct val="132000"/>
              </a:lnSpc>
            </a:pPr>
            <a:r>
              <a:rPr sz="1100">
                <a:solidFill>
                  <a:srgbClr val="273238"/>
                </a:solidFill>
                <a:latin typeface="IBM Plex Sans"/>
              </a:rPr>
              <a:t>authority</a:t>
            </a:r>
          </a:p>
        </p:txBody>
      </p:sp>
      <p:sp>
        <p:nvSpPr>
          <p:cNvPr id="13" name="Oval 12"/>
          <p:cNvSpPr/>
          <p:nvPr/>
        </p:nvSpPr>
        <p:spPr>
          <a:xfrm>
            <a:off x="508000" y="57974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11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2_fristen_en.png"/>
          <p:cNvPicPr>
            <a:picLocks noChangeAspect="1"/>
          </p:cNvPicPr>
          <p:nvPr/>
        </p:nvPicPr>
        <p:blipFill>
          <a:blip r:embed="rId3"/>
          <a:stretch>
            <a:fillRect/>
          </a:stretch>
        </p:blipFill>
        <p:spPr>
          <a:xfrm>
            <a:off x="3162300" y="1530350"/>
            <a:ext cx="8775700" cy="3797300"/>
          </a:xfrm>
          <a:prstGeom prst="rect">
            <a:avLst/>
          </a:prstGeom>
        </p:spPr>
      </p:pic>
      <p:sp>
        <p:nvSpPr>
          <p:cNvPr id="4" name="Rectangle 3"/>
          <p:cNvSpPr/>
          <p:nvPr/>
        </p:nvSpPr>
        <p:spPr>
          <a:xfrm>
            <a:off x="3162300" y="1530350"/>
            <a:ext cx="8775700" cy="37973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DUE DATES</a:t>
            </a:r>
          </a:p>
        </p:txBody>
      </p:sp>
      <p:sp>
        <p:nvSpPr>
          <p:cNvPr id="6" name="TextBox 5"/>
          <p:cNvSpPr txBox="1"/>
          <p:nvPr/>
        </p:nvSpPr>
        <p:spPr>
          <a:xfrm>
            <a:off x="393700" y="850900"/>
            <a:ext cx="2552700" cy="539496"/>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Dates in view</a:t>
            </a:r>
          </a:p>
        </p:txBody>
      </p:sp>
      <p:sp>
        <p:nvSpPr>
          <p:cNvPr id="7" name="Rectangle 6"/>
          <p:cNvSpPr/>
          <p:nvPr/>
        </p:nvSpPr>
        <p:spPr>
          <a:xfrm>
            <a:off x="406400" y="1428496"/>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Dates from every register</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Overdue and due within 30 days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Export to the calendar</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12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_lieferanten_en.png"/>
          <p:cNvPicPr>
            <a:picLocks noChangeAspect="1"/>
          </p:cNvPicPr>
          <p:nvPr/>
        </p:nvPicPr>
        <p:blipFill>
          <a:blip r:embed="rId3"/>
          <a:stretch>
            <a:fillRect/>
          </a:stretch>
        </p:blipFill>
        <p:spPr>
          <a:xfrm>
            <a:off x="3162300" y="1689100"/>
            <a:ext cx="8775700" cy="3479800"/>
          </a:xfrm>
          <a:prstGeom prst="rect">
            <a:avLst/>
          </a:prstGeom>
        </p:spPr>
      </p:pic>
      <p:sp>
        <p:nvSpPr>
          <p:cNvPr id="4" name="Rectangle 3"/>
          <p:cNvSpPr/>
          <p:nvPr/>
        </p:nvSpPr>
        <p:spPr>
          <a:xfrm>
            <a:off x="3162300" y="1689100"/>
            <a:ext cx="8775700" cy="34798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SUPPLIERS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Examining the</a:t>
            </a:r>
          </a:p>
          <a:p>
            <a:pPr algn="l">
              <a:lnSpc>
                <a:spcPct val="116000"/>
              </a:lnSpc>
            </a:pPr>
            <a:r>
              <a:rPr b="1" sz="2800">
                <a:solidFill>
                  <a:srgbClr val="11171A"/>
                </a:solidFill>
                <a:latin typeface="Space Grotesk"/>
              </a:rPr>
              <a:t>supply chain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An obligation in its own right</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Weighted questionnaire</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 score per supplier</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13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a_lieferanten_fragebogen_en.png"/>
          <p:cNvPicPr>
            <a:picLocks noChangeAspect="1"/>
          </p:cNvPicPr>
          <p:nvPr/>
        </p:nvPicPr>
        <p:blipFill>
          <a:blip r:embed="rId3"/>
          <a:stretch>
            <a:fillRect/>
          </a:stretch>
        </p:blipFill>
        <p:spPr>
          <a:xfrm>
            <a:off x="5657850" y="755650"/>
            <a:ext cx="3784600" cy="5346700"/>
          </a:xfrm>
          <a:prstGeom prst="rect">
            <a:avLst/>
          </a:prstGeom>
        </p:spPr>
      </p:pic>
      <p:sp>
        <p:nvSpPr>
          <p:cNvPr id="4" name="Rectangle 3"/>
          <p:cNvSpPr/>
          <p:nvPr/>
        </p:nvSpPr>
        <p:spPr>
          <a:xfrm>
            <a:off x="5657850" y="755650"/>
            <a:ext cx="378460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SUPPLIERS</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The questionnaire</a:t>
            </a:r>
          </a:p>
          <a:p>
            <a:pPr algn="l">
              <a:lnSpc>
                <a:spcPct val="116000"/>
              </a:lnSpc>
            </a:pPr>
            <a:r>
              <a:rPr b="1" sz="2200">
                <a:solidFill>
                  <a:srgbClr val="11171A"/>
                </a:solidFill>
                <a:latin typeface="Space Grotesk"/>
              </a:rPr>
              <a:t>for the supplier</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 fillable PDF</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Client and supplier in the header</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37 questions, ten areas</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14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b_lieferanten_import_en.png"/>
          <p:cNvPicPr>
            <a:picLocks noChangeAspect="1"/>
          </p:cNvPicPr>
          <p:nvPr/>
        </p:nvPicPr>
        <p:blipFill>
          <a:blip r:embed="rId3"/>
          <a:stretch>
            <a:fillRect/>
          </a:stretch>
        </p:blipFill>
        <p:spPr>
          <a:xfrm>
            <a:off x="3162300" y="1219200"/>
            <a:ext cx="8775700" cy="4413250"/>
          </a:xfrm>
          <a:prstGeom prst="rect">
            <a:avLst/>
          </a:prstGeom>
        </p:spPr>
      </p:pic>
      <p:sp>
        <p:nvSpPr>
          <p:cNvPr id="4" name="Rectangle 3"/>
          <p:cNvSpPr/>
          <p:nvPr/>
        </p:nvSpPr>
        <p:spPr>
          <a:xfrm>
            <a:off x="3162300" y="1219200"/>
            <a:ext cx="8775700" cy="44132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SUPPLIERS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The answer</a:t>
            </a:r>
          </a:p>
          <a:p>
            <a:pPr algn="l">
              <a:lnSpc>
                <a:spcPct val="116000"/>
              </a:lnSpc>
            </a:pPr>
            <a:r>
              <a:rPr b="1" sz="2800">
                <a:solidFill>
                  <a:srgbClr val="11171A"/>
                </a:solidFill>
                <a:latin typeface="Space Grotesk"/>
              </a:rPr>
              <a:t>comes back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Import the answer PDF</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Fulfilment per measure area</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Score and history</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15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4_aufgaben_en.png"/>
          <p:cNvPicPr>
            <a:picLocks noChangeAspect="1"/>
          </p:cNvPicPr>
          <p:nvPr/>
        </p:nvPicPr>
        <p:blipFill>
          <a:blip r:embed="rId3"/>
          <a:stretch>
            <a:fillRect/>
          </a:stretch>
        </p:blipFill>
        <p:spPr>
          <a:xfrm>
            <a:off x="3162300" y="882650"/>
            <a:ext cx="8775700" cy="5086350"/>
          </a:xfrm>
          <a:prstGeom prst="rect">
            <a:avLst/>
          </a:prstGeom>
        </p:spPr>
      </p:pic>
      <p:sp>
        <p:nvSpPr>
          <p:cNvPr id="4" name="Rectangle 3"/>
          <p:cNvSpPr/>
          <p:nvPr/>
        </p:nvSpPr>
        <p:spPr>
          <a:xfrm>
            <a:off x="3162300" y="882650"/>
            <a:ext cx="8775700" cy="50863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TASKS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Who does</a:t>
            </a:r>
          </a:p>
          <a:p>
            <a:pPr algn="l">
              <a:lnSpc>
                <a:spcPct val="116000"/>
              </a:lnSpc>
            </a:pPr>
            <a:r>
              <a:rPr b="1" sz="2800">
                <a:solidFill>
                  <a:srgbClr val="11171A"/>
                </a:solidFill>
                <a:latin typeface="Space Grotesk"/>
              </a:rPr>
              <a:t>what by when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Tasks from the project plan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Board and bar chart</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Output per owner</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16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5_schulung_en.png"/>
          <p:cNvPicPr>
            <a:picLocks noChangeAspect="1"/>
          </p:cNvPicPr>
          <p:nvPr/>
        </p:nvPicPr>
        <p:blipFill>
          <a:blip r:embed="rId3"/>
          <a:stretch>
            <a:fillRect/>
          </a:stretch>
        </p:blipFill>
        <p:spPr>
          <a:xfrm>
            <a:off x="3162300" y="1600200"/>
            <a:ext cx="8775700" cy="3657600"/>
          </a:xfrm>
          <a:prstGeom prst="rect">
            <a:avLst/>
          </a:prstGeom>
        </p:spPr>
      </p:pic>
      <p:sp>
        <p:nvSpPr>
          <p:cNvPr id="4" name="Rectangle 3"/>
          <p:cNvSpPr/>
          <p:nvPr/>
        </p:nvSpPr>
        <p:spPr>
          <a:xfrm>
            <a:off x="3162300" y="1600200"/>
            <a:ext cx="8775700" cy="36576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TRAINING</a:t>
            </a:r>
          </a:p>
        </p:txBody>
      </p:sp>
      <p:sp>
        <p:nvSpPr>
          <p:cNvPr id="6" name="TextBox 5"/>
          <p:cNvSpPr txBox="1"/>
          <p:nvPr/>
        </p:nvSpPr>
        <p:spPr>
          <a:xfrm>
            <a:off x="393700" y="850900"/>
            <a:ext cx="2552700" cy="834135"/>
          </a:xfrm>
          <a:prstGeom prst="rect">
            <a:avLst/>
          </a:prstGeom>
          <a:noFill/>
        </p:spPr>
        <p:txBody>
          <a:bodyPr wrap="square" lIns="0" rIns="0" tIns="0" bIns="0">
            <a:spAutoFit/>
          </a:bodyPr>
          <a:lstStyle/>
          <a:p>
            <a:pPr algn="l">
              <a:lnSpc>
                <a:spcPct val="116000"/>
              </a:lnSpc>
            </a:pPr>
            <a:r>
              <a:rPr b="1" sz="2400">
                <a:solidFill>
                  <a:srgbClr val="11171A"/>
                </a:solidFill>
                <a:latin typeface="Space Grotesk"/>
              </a:rPr>
              <a:t>Management</a:t>
            </a:r>
          </a:p>
          <a:p>
            <a:pPr algn="l">
              <a:lnSpc>
                <a:spcPct val="116000"/>
              </a:lnSpc>
            </a:pPr>
            <a:r>
              <a:rPr b="1" sz="2400">
                <a:solidFill>
                  <a:srgbClr val="11171A"/>
                </a:solidFill>
                <a:latin typeface="Space Grotesk"/>
              </a:rPr>
              <a:t>under obligation</a:t>
            </a:r>
          </a:p>
        </p:txBody>
      </p:sp>
      <p:sp>
        <p:nvSpPr>
          <p:cNvPr id="7" name="Rectangle 6"/>
          <p:cNvSpPr/>
          <p:nvPr/>
        </p:nvSpPr>
        <p:spPr>
          <a:xfrm>
            <a:off x="406400" y="1723136"/>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 series of 12 modules</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Checkpoints for management</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Evidence in the registers</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17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6_berichte_en.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REPORTS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Evidence on</a:t>
            </a:r>
          </a:p>
          <a:p>
            <a:pPr algn="l">
              <a:lnSpc>
                <a:spcPct val="116000"/>
              </a:lnSpc>
            </a:pPr>
            <a:r>
              <a:rPr b="1" sz="2800">
                <a:solidFill>
                  <a:srgbClr val="11171A"/>
                </a:solidFill>
                <a:latin typeface="Space Grotesk"/>
              </a:rPr>
              <a:t>paper</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10 reports, one click</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Compliance report and statement</a:t>
            </a:r>
          </a:p>
          <a:p>
            <a:pPr algn="l">
              <a:lnSpc>
                <a:spcPct val="132000"/>
              </a:lnSpc>
            </a:pPr>
            <a:r>
              <a:rPr sz="1100">
                <a:solidFill>
                  <a:srgbClr val="273238"/>
                </a:solidFill>
                <a:latin typeface="IBM Plex Sans"/>
              </a:rPr>
              <a:t>of applicability</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Report for management</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18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7_ki_en.png"/>
          <p:cNvPicPr>
            <a:picLocks noChangeAspect="1"/>
          </p:cNvPicPr>
          <p:nvPr/>
        </p:nvPicPr>
        <p:blipFill>
          <a:blip r:embed="rId3"/>
          <a:stretch>
            <a:fillRect/>
          </a:stretch>
        </p:blipFill>
        <p:spPr>
          <a:xfrm>
            <a:off x="3511550" y="755650"/>
            <a:ext cx="8077200" cy="5346700"/>
          </a:xfrm>
          <a:prstGeom prst="rect">
            <a:avLst/>
          </a:prstGeom>
        </p:spPr>
      </p:pic>
      <p:sp>
        <p:nvSpPr>
          <p:cNvPr id="4" name="Rectangle 3"/>
          <p:cNvSpPr/>
          <p:nvPr/>
        </p:nvSpPr>
        <p:spPr>
          <a:xfrm>
            <a:off x="3511550" y="755650"/>
            <a:ext cx="807720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AI ASSISTANT</a:t>
            </a:r>
          </a:p>
        </p:txBody>
      </p:sp>
      <p:sp>
        <p:nvSpPr>
          <p:cNvPr id="6" name="TextBox 5"/>
          <p:cNvSpPr txBox="1"/>
          <p:nvPr/>
        </p:nvSpPr>
        <p:spPr>
          <a:xfrm>
            <a:off x="393700" y="850900"/>
            <a:ext cx="2552700" cy="834135"/>
          </a:xfrm>
          <a:prstGeom prst="rect">
            <a:avLst/>
          </a:prstGeom>
          <a:noFill/>
        </p:spPr>
        <p:txBody>
          <a:bodyPr wrap="square" lIns="0" rIns="0" tIns="0" bIns="0">
            <a:spAutoFit/>
          </a:bodyPr>
          <a:lstStyle/>
          <a:p>
            <a:pPr algn="l">
              <a:lnSpc>
                <a:spcPct val="116000"/>
              </a:lnSpc>
            </a:pPr>
            <a:r>
              <a:rPr b="1" sz="2400">
                <a:solidFill>
                  <a:srgbClr val="11171A"/>
                </a:solidFill>
                <a:latin typeface="Space Grotesk"/>
              </a:rPr>
              <a:t>Drafting aid, not</a:t>
            </a:r>
          </a:p>
          <a:p>
            <a:pPr algn="l">
              <a:lnSpc>
                <a:spcPct val="116000"/>
              </a:lnSpc>
            </a:pPr>
            <a:r>
              <a:rPr b="1" sz="2400">
                <a:solidFill>
                  <a:srgbClr val="11171A"/>
                </a:solidFill>
                <a:latin typeface="Space Grotesk"/>
              </a:rPr>
              <a:t>a substitute</a:t>
            </a:r>
          </a:p>
        </p:txBody>
      </p:sp>
      <p:sp>
        <p:nvSpPr>
          <p:cNvPr id="7" name="Rectangle 6"/>
          <p:cNvSpPr/>
          <p:nvPr/>
        </p:nvSpPr>
        <p:spPr>
          <a:xfrm>
            <a:off x="406400" y="1723136"/>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Local model or EU provider</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 baseline assessment from your</a:t>
            </a:r>
          </a:p>
          <a:p>
            <a:pPr algn="l">
              <a:lnSpc>
                <a:spcPct val="132000"/>
              </a:lnSpc>
            </a:pPr>
            <a:r>
              <a:rPr sz="1100">
                <a:solidFill>
                  <a:srgbClr val="273238"/>
                </a:solidFill>
                <a:latin typeface="IBM Plex Sans"/>
              </a:rPr>
              <a:t>own data</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Every text stays a draft</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19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8_abschluss_en.png"/>
          <p:cNvPicPr>
            <a:picLocks noChangeAspect="1"/>
          </p:cNvPicPr>
          <p:nvPr/>
        </p:nvPicPr>
        <p:blipFill>
          <a:blip r:embed="rId3"/>
          <a:stretch>
            <a:fillRect/>
          </a:stretch>
        </p:blipFill>
        <p:spPr>
          <a:xfrm>
            <a:off x="3384550" y="755650"/>
            <a:ext cx="8324849" cy="5346700"/>
          </a:xfrm>
          <a:prstGeom prst="rect">
            <a:avLst/>
          </a:prstGeom>
        </p:spPr>
      </p:pic>
      <p:sp>
        <p:nvSpPr>
          <p:cNvPr id="4" name="Rectangle 3"/>
          <p:cNvSpPr/>
          <p:nvPr/>
        </p:nvSpPr>
        <p:spPr>
          <a:xfrm>
            <a:off x="3384550" y="755650"/>
            <a:ext cx="8324849"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CLOSING</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Your data,</a:t>
            </a:r>
          </a:p>
          <a:p>
            <a:pPr algn="l">
              <a:lnSpc>
                <a:spcPct val="116000"/>
              </a:lnSpc>
            </a:pPr>
            <a:r>
              <a:rPr b="1" sz="2800">
                <a:solidFill>
                  <a:srgbClr val="11171A"/>
                </a:solidFill>
                <a:latin typeface="Space Grotesk"/>
              </a:rPr>
              <a:t>your evidence</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Your data stays local</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Encrypted backup</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Change log included</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20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chluss.png"/>
          <p:cNvPicPr>
            <a:picLocks noChangeAspect="1"/>
          </p:cNvPicPr>
          <p:nvPr/>
        </p:nvPicPr>
        <p:blipFill>
          <a:blip r:embed="rId2"/>
          <a:stretch>
            <a:fillRect/>
          </a:stretch>
        </p:blipFill>
        <p:spPr>
          <a:xfrm>
            <a:off x="0" y="0"/>
            <a:ext cx="12192000" cy="6858000"/>
          </a:xfrm>
          <a:prstGeom prst="rect">
            <a:avLst/>
          </a:prstGeom>
        </p:spPr>
      </p:pic>
      <p:pic>
        <p:nvPicPr>
          <p:cNvPr id="3" name="Picture 2" descr="tsmondo-logo-knockout.png"/>
          <p:cNvPicPr>
            <a:picLocks noChangeAspect="1"/>
          </p:cNvPicPr>
          <p:nvPr/>
        </p:nvPicPr>
        <p:blipFill>
          <a:blip r:embed="rId3"/>
          <a:stretch>
            <a:fillRect/>
          </a:stretch>
        </p:blipFill>
        <p:spPr>
          <a:xfrm>
            <a:off x="4699000" y="1460500"/>
            <a:ext cx="2794000" cy="482600"/>
          </a:xfrm>
          <a:prstGeom prst="rect">
            <a:avLst/>
          </a:prstGeom>
        </p:spPr>
      </p:pic>
      <p:sp>
        <p:nvSpPr>
          <p:cNvPr id="4" name="TextBox 3"/>
          <p:cNvSpPr txBox="1"/>
          <p:nvPr/>
        </p:nvSpPr>
        <p:spPr>
          <a:xfrm>
            <a:off x="1651000" y="2654300"/>
            <a:ext cx="8890000" cy="889000"/>
          </a:xfrm>
          <a:prstGeom prst="rect">
            <a:avLst/>
          </a:prstGeom>
          <a:noFill/>
        </p:spPr>
        <p:txBody>
          <a:bodyPr wrap="square" lIns="0" rIns="0" tIns="0" bIns="0">
            <a:spAutoFit/>
          </a:bodyPr>
          <a:lstStyle/>
          <a:p>
            <a:pPr algn="ctr">
              <a:lnSpc>
                <a:spcPct val="116000"/>
              </a:lnSpc>
            </a:pPr>
            <a:r>
              <a:rPr b="1" sz="4600">
                <a:solidFill>
                  <a:srgbClr val="F4F6F7"/>
                </a:solidFill>
                <a:latin typeface="Space Grotesk"/>
              </a:rPr>
              <a:t>Thank you.</a:t>
            </a:r>
          </a:p>
        </p:txBody>
      </p:sp>
      <p:sp>
        <p:nvSpPr>
          <p:cNvPr id="5" name="Rectangle 4"/>
          <p:cNvSpPr/>
          <p:nvPr/>
        </p:nvSpPr>
        <p:spPr>
          <a:xfrm>
            <a:off x="5715000" y="3683000"/>
            <a:ext cx="762000" cy="31750"/>
          </a:xfrm>
          <a:prstGeom prst="rect">
            <a:avLst/>
          </a:prstGeom>
          <a:solidFill>
            <a:srgbClr val="1F9E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651000" y="3949700"/>
            <a:ext cx="8890000" cy="381000"/>
          </a:xfrm>
          <a:prstGeom prst="rect">
            <a:avLst/>
          </a:prstGeom>
          <a:noFill/>
        </p:spPr>
        <p:txBody>
          <a:bodyPr wrap="square" lIns="0" rIns="0" tIns="0" bIns="0">
            <a:spAutoFit/>
          </a:bodyPr>
          <a:lstStyle/>
          <a:p>
            <a:pPr algn="ctr">
              <a:lnSpc>
                <a:spcPct val="116000"/>
              </a:lnSpc>
            </a:pPr>
            <a:r>
              <a:rPr b="0" sz="1600" spc="300">
                <a:solidFill>
                  <a:srgbClr val="B4C0C5"/>
                </a:solidFill>
                <a:latin typeface="IBM Plex Mono"/>
              </a:rPr>
              <a:t>tsmondo.eu · Münster</a:t>
            </a:r>
          </a:p>
        </p:txBody>
      </p:sp>
      <p:sp>
        <p:nvSpPr>
          <p:cNvPr id="7" name="TextBox 6"/>
          <p:cNvSpPr txBox="1"/>
          <p:nvPr/>
        </p:nvSpPr>
        <p:spPr>
          <a:xfrm>
            <a:off x="1651000" y="4432300"/>
            <a:ext cx="8890000" cy="381000"/>
          </a:xfrm>
          <a:prstGeom prst="rect">
            <a:avLst/>
          </a:prstGeom>
          <a:noFill/>
        </p:spPr>
        <p:txBody>
          <a:bodyPr wrap="square" lIns="0" rIns="0" tIns="0" bIns="0">
            <a:spAutoFit/>
          </a:bodyPr>
          <a:lstStyle/>
          <a:p>
            <a:pPr algn="ctr">
              <a:lnSpc>
                <a:spcPct val="116000"/>
              </a:lnSpc>
            </a:pPr>
            <a:r>
              <a:rPr b="0" sz="1400">
                <a:solidFill>
                  <a:srgbClr val="6A7B85"/>
                </a:solidFill>
                <a:latin typeface="IBM Plex Sans"/>
              </a:rPr>
              <a:t>Compliance you can evidence, step by step.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